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597" r:id="rId2"/>
    <p:sldId id="599" r:id="rId3"/>
    <p:sldId id="600" r:id="rId4"/>
    <p:sldId id="601" r:id="rId5"/>
    <p:sldId id="602" r:id="rId6"/>
    <p:sldId id="603" r:id="rId7"/>
    <p:sldId id="614" r:id="rId8"/>
    <p:sldId id="604" r:id="rId9"/>
    <p:sldId id="605" r:id="rId10"/>
    <p:sldId id="606" r:id="rId11"/>
    <p:sldId id="608" r:id="rId12"/>
    <p:sldId id="609" r:id="rId13"/>
    <p:sldId id="610" r:id="rId14"/>
    <p:sldId id="611" r:id="rId15"/>
    <p:sldId id="612" r:id="rId16"/>
    <p:sldId id="613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3" r:id="rId46"/>
    <p:sldId id="644" r:id="rId47"/>
    <p:sldId id="645" r:id="rId48"/>
    <p:sldId id="646" r:id="rId49"/>
    <p:sldId id="647" r:id="rId50"/>
    <p:sldId id="648" r:id="rId51"/>
    <p:sldId id="649" r:id="rId52"/>
    <p:sldId id="652" r:id="rId53"/>
    <p:sldId id="650" r:id="rId54"/>
    <p:sldId id="651" r:id="rId55"/>
    <p:sldId id="654" r:id="rId56"/>
    <p:sldId id="655" r:id="rId57"/>
    <p:sldId id="657" r:id="rId58"/>
    <p:sldId id="658" r:id="rId59"/>
    <p:sldId id="656" r:id="rId60"/>
    <p:sldId id="659" r:id="rId61"/>
    <p:sldId id="660" r:id="rId62"/>
    <p:sldId id="661" r:id="rId63"/>
    <p:sldId id="662" r:id="rId64"/>
    <p:sldId id="663" r:id="rId65"/>
    <p:sldId id="669" r:id="rId66"/>
    <p:sldId id="664" r:id="rId67"/>
    <p:sldId id="666" r:id="rId68"/>
    <p:sldId id="667" r:id="rId69"/>
    <p:sldId id="668" r:id="rId70"/>
    <p:sldId id="653" r:id="rId71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735"/>
    <a:srgbClr val="77933C"/>
    <a:srgbClr val="F44336"/>
    <a:srgbClr val="FF6600"/>
    <a:srgbClr val="3F51B5"/>
    <a:srgbClr val="827717"/>
    <a:srgbClr val="FFC107"/>
    <a:srgbClr val="1A237E"/>
    <a:srgbClr val="B71C1C"/>
    <a:srgbClr val="94B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4668" autoAdjust="0"/>
  </p:normalViewPr>
  <p:slideViewPr>
    <p:cSldViewPr snapToObjects="1">
      <p:cViewPr>
        <p:scale>
          <a:sx n="90" d="100"/>
          <a:sy n="90" d="100"/>
        </p:scale>
        <p:origin x="-1506" y="-96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14804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92333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분류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04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72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7258050" cy="262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 smtClean="0"/>
              <a:t>패키지 설</a:t>
            </a:r>
            <a:r>
              <a:rPr lang="ko-KR" altLang="en-US" dirty="0"/>
              <a:t>치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www2.graphviz.org</a:t>
            </a:r>
            <a:r>
              <a:rPr lang="en-US" altLang="ko-KR" dirty="0" smtClean="0"/>
              <a:t>/Packages/development/windows/10/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/Release</a:t>
            </a:r>
          </a:p>
          <a:p>
            <a:endParaRPr lang="en-US" altLang="ko-KR" dirty="0"/>
          </a:p>
          <a:p>
            <a:r>
              <a:rPr lang="en-US" altLang="ko-KR" dirty="0" smtClean="0"/>
              <a:t>OS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Win32/</a:t>
            </a:r>
            <a:r>
              <a:rPr lang="en-US" altLang="ko-KR" dirty="0" err="1" smtClean="0"/>
              <a:t>x64</a:t>
            </a:r>
            <a:r>
              <a:rPr lang="ko-KR" altLang="en-US" dirty="0" smtClean="0"/>
              <a:t> 폴더 클릭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619672" y="4499781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747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폴더 안의 </a:t>
            </a:r>
            <a:r>
              <a:rPr lang="en-US" altLang="ko-KR" dirty="0"/>
              <a:t>exe </a:t>
            </a:r>
            <a:r>
              <a:rPr lang="ko-KR" altLang="en-US" dirty="0"/>
              <a:t>파일 </a:t>
            </a:r>
            <a:r>
              <a:rPr lang="ko-KR" altLang="en-US" dirty="0" err="1"/>
              <a:t>내려받아</a:t>
            </a:r>
            <a:r>
              <a:rPr lang="ko-KR" altLang="en-US" dirty="0"/>
              <a:t> 설치</a:t>
            </a:r>
            <a:endParaRPr lang="en-US" altLang="ko-KR" dirty="0"/>
          </a:p>
          <a:p>
            <a:r>
              <a:rPr lang="ko-KR" altLang="en-US" dirty="0" smtClean="0"/>
              <a:t>설치 도중 </a:t>
            </a:r>
            <a:r>
              <a:rPr lang="en-US" altLang="ko-KR" dirty="0" smtClean="0"/>
              <a:t>“Add </a:t>
            </a:r>
            <a:r>
              <a:rPr lang="en-US" altLang="ko-KR" dirty="0" err="1" smtClean="0"/>
              <a:t>Graphviz</a:t>
            </a:r>
            <a:r>
              <a:rPr lang="en-US" altLang="ko-KR" dirty="0" smtClean="0"/>
              <a:t> to the system Path ...”</a:t>
            </a:r>
            <a:r>
              <a:rPr lang="ko-KR" altLang="en-US" dirty="0" smtClean="0"/>
              <a:t> 선</a:t>
            </a:r>
            <a:r>
              <a:rPr lang="ko-KR" altLang="en-US" dirty="0"/>
              <a:t>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91" y="2582763"/>
            <a:ext cx="55721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9378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명령 프롬프트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콘솔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터미널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창을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관리자 권한으로 실행</a:t>
            </a:r>
            <a:endParaRPr lang="en-US" altLang="ko-KR" dirty="0" smtClean="0"/>
          </a:p>
          <a:p>
            <a:r>
              <a:rPr lang="ko-KR" altLang="en-US" dirty="0" smtClean="0"/>
              <a:t>아래 명령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88790" y="2596158"/>
            <a:ext cx="6804756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dot -c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44541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실습을 수행하고 있는 가상 환경의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아나콘다 프롬프트를 관리자 권한으로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첫째 날 강의에서 </a:t>
            </a:r>
            <a:r>
              <a:rPr lang="en-US" altLang="ko-KR" dirty="0" smtClean="0"/>
              <a:t>kw </a:t>
            </a:r>
            <a:r>
              <a:rPr lang="ko-KR" altLang="en-US" dirty="0" smtClean="0"/>
              <a:t>가상 환경을 만들었는데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경우에는 시작 메뉴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Anaconda3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Anaconda Prompt (kw)</a:t>
            </a:r>
          </a:p>
          <a:p>
            <a:r>
              <a:rPr lang="en-US" altLang="ko-KR" dirty="0" err="1" smtClean="0">
                <a:sym typeface="Wingdings" pitchFamily="2" charset="2"/>
              </a:rPr>
              <a:t>graphviz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패키지 설치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주피터 노트북 재실행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88790" y="3752639"/>
            <a:ext cx="6804756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pip install </a:t>
            </a:r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graphviz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092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3" b="61781"/>
          <a:stretch/>
        </p:blipFill>
        <p:spPr bwMode="auto">
          <a:xfrm>
            <a:off x="0" y="908720"/>
            <a:ext cx="9144000" cy="144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t="41551" r="4111" b="50795"/>
          <a:stretch/>
        </p:blipFill>
        <p:spPr bwMode="auto">
          <a:xfrm>
            <a:off x="1" y="2348880"/>
            <a:ext cx="9143999" cy="70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t="23886" r="9811" b="10661"/>
          <a:stretch/>
        </p:blipFill>
        <p:spPr bwMode="auto">
          <a:xfrm>
            <a:off x="1907704" y="3052961"/>
            <a:ext cx="7080220" cy="368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09930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85" b="38668"/>
          <a:stretch/>
        </p:blipFill>
        <p:spPr bwMode="auto">
          <a:xfrm>
            <a:off x="0" y="1124744"/>
            <a:ext cx="9144000" cy="98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1771" r="18062" b="5367"/>
          <a:stretch/>
        </p:blipFill>
        <p:spPr bwMode="auto">
          <a:xfrm>
            <a:off x="1403648" y="2204864"/>
            <a:ext cx="508113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2992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0" t="21771" r="30871" b="35323"/>
          <a:stretch/>
        </p:blipFill>
        <p:spPr bwMode="auto">
          <a:xfrm>
            <a:off x="457200" y="1268760"/>
            <a:ext cx="5343526" cy="411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2933700" y="1333249"/>
            <a:ext cx="1419225" cy="486026"/>
          </a:xfrm>
          <a:custGeom>
            <a:avLst/>
            <a:gdLst>
              <a:gd name="connsiteX0" fmla="*/ 0 w 1419225"/>
              <a:gd name="connsiteY0" fmla="*/ 486026 h 486026"/>
              <a:gd name="connsiteX1" fmla="*/ 762000 w 1419225"/>
              <a:gd name="connsiteY1" fmla="*/ 447926 h 486026"/>
              <a:gd name="connsiteX2" fmla="*/ 971550 w 1419225"/>
              <a:gd name="connsiteY2" fmla="*/ 57401 h 486026"/>
              <a:gd name="connsiteX3" fmla="*/ 1419225 w 1419225"/>
              <a:gd name="connsiteY3" fmla="*/ 9776 h 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9225" h="486026">
                <a:moveTo>
                  <a:pt x="0" y="486026"/>
                </a:moveTo>
                <a:lnTo>
                  <a:pt x="762000" y="447926"/>
                </a:lnTo>
                <a:cubicBezTo>
                  <a:pt x="923925" y="376489"/>
                  <a:pt x="862013" y="130426"/>
                  <a:pt x="971550" y="57401"/>
                </a:cubicBezTo>
                <a:cubicBezTo>
                  <a:pt x="1081087" y="-15624"/>
                  <a:pt x="1250156" y="-2924"/>
                  <a:pt x="1419225" y="977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2925" y="1163972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전체 데이터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3124200" y="1666875"/>
            <a:ext cx="1219200" cy="361447"/>
          </a:xfrm>
          <a:custGeom>
            <a:avLst/>
            <a:gdLst>
              <a:gd name="connsiteX0" fmla="*/ 0 w 1219200"/>
              <a:gd name="connsiteY0" fmla="*/ 342900 h 361447"/>
              <a:gd name="connsiteX1" fmla="*/ 552450 w 1219200"/>
              <a:gd name="connsiteY1" fmla="*/ 333375 h 361447"/>
              <a:gd name="connsiteX2" fmla="*/ 876300 w 1219200"/>
              <a:gd name="connsiteY2" fmla="*/ 76200 h 361447"/>
              <a:gd name="connsiteX3" fmla="*/ 1219200 w 1219200"/>
              <a:gd name="connsiteY3" fmla="*/ 0 h 36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" h="361447">
                <a:moveTo>
                  <a:pt x="0" y="342900"/>
                </a:moveTo>
                <a:cubicBezTo>
                  <a:pt x="203200" y="360362"/>
                  <a:pt x="406400" y="377825"/>
                  <a:pt x="552450" y="333375"/>
                </a:cubicBezTo>
                <a:cubicBezTo>
                  <a:pt x="698500" y="288925"/>
                  <a:pt x="765175" y="131762"/>
                  <a:pt x="876300" y="76200"/>
                </a:cubicBezTo>
                <a:cubicBezTo>
                  <a:pt x="987425" y="20637"/>
                  <a:pt x="1103312" y="10318"/>
                  <a:pt x="121920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52925" y="1509044"/>
            <a:ext cx="433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0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클래스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267075" y="1006384"/>
            <a:ext cx="923925" cy="422366"/>
          </a:xfrm>
          <a:custGeom>
            <a:avLst/>
            <a:gdLst>
              <a:gd name="connsiteX0" fmla="*/ 0 w 923925"/>
              <a:gd name="connsiteY0" fmla="*/ 422366 h 422366"/>
              <a:gd name="connsiteX1" fmla="*/ 276225 w 923925"/>
              <a:gd name="connsiteY1" fmla="*/ 355691 h 422366"/>
              <a:gd name="connsiteX2" fmla="*/ 457200 w 923925"/>
              <a:gd name="connsiteY2" fmla="*/ 50891 h 422366"/>
              <a:gd name="connsiteX3" fmla="*/ 923925 w 923925"/>
              <a:gd name="connsiteY3" fmla="*/ 3266 h 42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925" h="422366">
                <a:moveTo>
                  <a:pt x="0" y="422366"/>
                </a:moveTo>
                <a:cubicBezTo>
                  <a:pt x="100012" y="419985"/>
                  <a:pt x="200025" y="417604"/>
                  <a:pt x="276225" y="355691"/>
                </a:cubicBezTo>
                <a:cubicBezTo>
                  <a:pt x="352425" y="293778"/>
                  <a:pt x="349250" y="109628"/>
                  <a:pt x="457200" y="50891"/>
                </a:cubicBezTo>
                <a:cubicBezTo>
                  <a:pt x="565150" y="-7846"/>
                  <a:pt x="744537" y="-2290"/>
                  <a:pt x="923925" y="326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43375" y="8286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규칙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0263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50277" r="18062" b="5367"/>
          <a:stretch/>
        </p:blipFill>
        <p:spPr bwMode="auto">
          <a:xfrm>
            <a:off x="568235" y="1555031"/>
            <a:ext cx="7820189" cy="425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43224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1771" r="18062" b="5367"/>
          <a:stretch/>
        </p:blipFill>
        <p:spPr bwMode="auto">
          <a:xfrm>
            <a:off x="179512" y="990389"/>
            <a:ext cx="3024336" cy="270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0974" r="32403" b="63718"/>
          <a:stretch/>
        </p:blipFill>
        <p:spPr bwMode="auto">
          <a:xfrm>
            <a:off x="150937" y="3861048"/>
            <a:ext cx="6251575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2" t="28231" r="25780" b="14214"/>
          <a:stretch/>
        </p:blipFill>
        <p:spPr bwMode="auto">
          <a:xfrm>
            <a:off x="6306463" y="4594473"/>
            <a:ext cx="2819627" cy="224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2157636" y="4778102"/>
            <a:ext cx="864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45610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2465" r="5008" b="61829"/>
          <a:stretch/>
        </p:blipFill>
        <p:spPr bwMode="auto">
          <a:xfrm>
            <a:off x="0" y="976673"/>
            <a:ext cx="9144000" cy="145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985070" y="1897782"/>
            <a:ext cx="126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t="21571" r="21183" b="5666"/>
          <a:stretch/>
        </p:blipFill>
        <p:spPr bwMode="auto">
          <a:xfrm>
            <a:off x="3563888" y="1635199"/>
            <a:ext cx="5546025" cy="517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7121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트리 </a:t>
            </a:r>
            <a:r>
              <a:rPr lang="en-US" altLang="ko-KR" dirty="0" smtClean="0"/>
              <a:t>(Decision Tree)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데이터의 규칙을 학습을 통해 자동으로 찾아내서 트리 기반의 분류 규칙을 만드는 것</a:t>
            </a:r>
            <a:endParaRPr lang="en-US" altLang="ko-KR" dirty="0" smtClean="0"/>
          </a:p>
          <a:p>
            <a:r>
              <a:rPr lang="ko-KR" altLang="en-US" dirty="0" smtClean="0"/>
              <a:t>스무고개 게임과 유사하며 </a:t>
            </a:r>
            <a:r>
              <a:rPr lang="en-US" altLang="ko-KR" dirty="0" smtClean="0"/>
              <a:t>if/else</a:t>
            </a:r>
            <a:r>
              <a:rPr lang="ko-KR" altLang="en-US" dirty="0" smtClean="0"/>
              <a:t>를 자동으로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찾아내 규칙을 만드는 알고리즘이라 생각할 수도 있음</a:t>
            </a:r>
            <a:endParaRPr lang="en-US" altLang="ko-KR" dirty="0" smtClean="0"/>
          </a:p>
          <a:p>
            <a:r>
              <a:rPr lang="ko-KR" altLang="en-US" dirty="0" smtClean="0"/>
              <a:t>어떤 기준으로 규칙을 만드는지에 따라 성능이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달라짐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126689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22565" r="4844" b="61928"/>
          <a:stretch/>
        </p:blipFill>
        <p:spPr bwMode="auto">
          <a:xfrm>
            <a:off x="0" y="976673"/>
            <a:ext cx="9144000" cy="143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985070" y="1897782"/>
            <a:ext cx="126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22195" r="38013" b="4274"/>
          <a:stretch/>
        </p:blipFill>
        <p:spPr bwMode="auto">
          <a:xfrm>
            <a:off x="4457292" y="976673"/>
            <a:ext cx="4651212" cy="588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8374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피처의 중요도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DecisionTreeClassifier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feature_importances</a:t>
            </a:r>
            <a:r>
              <a:rPr lang="en-US" altLang="ko-KR" dirty="0" smtClean="0"/>
              <a:t>_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t="35884" r="4926" b="18588"/>
          <a:stretch/>
        </p:blipFill>
        <p:spPr bwMode="auto">
          <a:xfrm>
            <a:off x="0" y="2132856"/>
            <a:ext cx="9144000" cy="42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1611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트리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42600" r="21615" b="18788"/>
          <a:stretch/>
        </p:blipFill>
        <p:spPr bwMode="auto">
          <a:xfrm>
            <a:off x="83701" y="976671"/>
            <a:ext cx="7512635" cy="369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62500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 </a:t>
            </a:r>
            <a:r>
              <a:rPr lang="ko-KR" altLang="en-US" dirty="0" err="1"/>
              <a:t>과적합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Overfitting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28330" r="18555" b="33698"/>
          <a:stretch/>
        </p:blipFill>
        <p:spPr bwMode="auto">
          <a:xfrm>
            <a:off x="107504" y="981236"/>
            <a:ext cx="7848600" cy="36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1103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 </a:t>
            </a:r>
            <a:r>
              <a:rPr lang="ko-KR" altLang="en-US" dirty="0" err="1"/>
              <a:t>과적합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Overfitting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26441" r="4927" b="34692"/>
          <a:stretch/>
        </p:blipFill>
        <p:spPr bwMode="auto">
          <a:xfrm>
            <a:off x="107504" y="976672"/>
            <a:ext cx="943927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7467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45824" r="5090" b="19186"/>
          <a:stretch/>
        </p:blipFill>
        <p:spPr bwMode="auto">
          <a:xfrm>
            <a:off x="107504" y="976672"/>
            <a:ext cx="9420225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 </a:t>
            </a:r>
            <a:r>
              <a:rPr lang="ko-KR" altLang="en-US" dirty="0" err="1"/>
              <a:t>과적합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Overfitting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717320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행동 인식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UCI </a:t>
            </a:r>
            <a:r>
              <a:rPr lang="ko-KR" altLang="en-US" dirty="0" smtClean="0"/>
              <a:t>사용자 행동 데이터 세트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</a:t>
            </a:r>
            <a:r>
              <a:rPr lang="en-US" altLang="ko-KR" dirty="0" err="1"/>
              <a:t>archive.ics.uci.edu</a:t>
            </a:r>
            <a:r>
              <a:rPr lang="en-US" altLang="ko-KR" dirty="0"/>
              <a:t>/ml/datasets/</a:t>
            </a:r>
            <a:r>
              <a:rPr lang="en-US" altLang="ko-KR" dirty="0" err="1"/>
              <a:t>Human+Activity+Recognition+Using+Smartphones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16115"/>
            <a:ext cx="6228398" cy="392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871700" y="4747357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159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68"/>
          <a:stretch/>
        </p:blipFill>
        <p:spPr bwMode="auto">
          <a:xfrm>
            <a:off x="899592" y="1780182"/>
            <a:ext cx="7186613" cy="250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행동 인식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UCI </a:t>
            </a:r>
            <a:r>
              <a:rPr lang="en-US" altLang="ko-KR" dirty="0" err="1" smtClean="0"/>
              <a:t>HAR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Dataset.zip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압축을 풀고 폴더 이름을 </a:t>
            </a:r>
            <a:r>
              <a:rPr lang="en-US" altLang="ko-KR" dirty="0" err="1" smtClean="0"/>
              <a:t>uci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123728" y="3312368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915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1771027" cy="341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967608"/>
            <a:ext cx="144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features.txt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1" t="45229" r="5600" b="38469"/>
          <a:stretch/>
        </p:blipFill>
        <p:spPr bwMode="auto">
          <a:xfrm>
            <a:off x="0" y="1196752"/>
            <a:ext cx="9144000" cy="151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3180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행동 인식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중복된 피처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29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t="48508" r="5090" b="18390"/>
          <a:stretch/>
        </p:blipFill>
        <p:spPr bwMode="auto">
          <a:xfrm>
            <a:off x="0" y="1628800"/>
            <a:ext cx="9144000" cy="307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185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13208" y="4463751"/>
            <a:ext cx="8930792" cy="2349625"/>
          </a:xfrm>
        </p:spPr>
        <p:txBody>
          <a:bodyPr/>
          <a:lstStyle/>
          <a:p>
            <a:r>
              <a:rPr lang="ko-KR" altLang="en-US" sz="2400" dirty="0" smtClean="0"/>
              <a:t>규칙 </a:t>
            </a:r>
            <a:r>
              <a:rPr lang="ko-KR" altLang="en-US" sz="2400" dirty="0" err="1" smtClean="0"/>
              <a:t>노드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(Decision Node): </a:t>
            </a:r>
            <a:r>
              <a:rPr lang="ko-KR" altLang="en-US" sz="2400" dirty="0" smtClean="0"/>
              <a:t>규칙 조건</a:t>
            </a:r>
            <a:endParaRPr lang="en-US" altLang="ko-KR" sz="2400" dirty="0" smtClean="0"/>
          </a:p>
          <a:p>
            <a:r>
              <a:rPr lang="ko-KR" altLang="en-US" sz="2400" dirty="0" err="1" smtClean="0"/>
              <a:t>리프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노드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(Leaf Node): </a:t>
            </a:r>
            <a:r>
              <a:rPr lang="ko-KR" altLang="en-US" sz="2400" dirty="0" smtClean="0"/>
              <a:t>클래스 레이블</a:t>
            </a:r>
            <a:endParaRPr lang="en-US" altLang="ko-KR" sz="2400" dirty="0" smtClean="0"/>
          </a:p>
          <a:p>
            <a:r>
              <a:rPr lang="ko-KR" altLang="en-US" sz="2400" dirty="0" smtClean="0"/>
              <a:t>많은 </a:t>
            </a:r>
            <a:r>
              <a:rPr lang="ko-KR" altLang="en-US" sz="2400" dirty="0" err="1" smtClean="0"/>
              <a:t>노드로</a:t>
            </a:r>
            <a:r>
              <a:rPr lang="ko-KR" altLang="en-US" sz="2400" dirty="0" smtClean="0"/>
              <a:t> 분류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/>
              <a:t>성능이 떨어질 수 있음</a:t>
            </a:r>
            <a:endParaRPr lang="en-US" altLang="ko-KR" sz="2400" dirty="0" smtClean="0"/>
          </a:p>
          <a:p>
            <a:r>
              <a:rPr lang="ko-KR" altLang="en-US" sz="2400" dirty="0" smtClean="0"/>
              <a:t>적은 </a:t>
            </a:r>
            <a:r>
              <a:rPr lang="ko-KR" altLang="en-US" sz="2400" dirty="0" err="1" smtClean="0"/>
              <a:t>노드로</a:t>
            </a:r>
            <a:r>
              <a:rPr lang="ko-KR" altLang="en-US" sz="2400" dirty="0" smtClean="0"/>
              <a:t> 분류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>
                <a:sym typeface="Wingdings" pitchFamily="2" charset="2"/>
              </a:rPr>
              <a:t>최대한 많은 </a:t>
            </a:r>
            <a:r>
              <a:rPr lang="ko-KR" altLang="en-US" sz="2400" dirty="0" smtClean="0">
                <a:sym typeface="Wingdings" pitchFamily="2" charset="2"/>
              </a:rPr>
              <a:t>데이터가 분할될 </a:t>
            </a:r>
            <a:r>
              <a:rPr lang="ko-KR" altLang="en-US" sz="2400" dirty="0" smtClean="0">
                <a:sym typeface="Wingdings" pitchFamily="2" charset="2"/>
              </a:rPr>
              <a:t>수 있도록 </a:t>
            </a:r>
            <a:r>
              <a:rPr lang="ko-KR" altLang="en-US" sz="2400" dirty="0" err="1" smtClean="0">
                <a:sym typeface="Wingdings" pitchFamily="2" charset="2"/>
              </a:rPr>
              <a:t>노드의</a:t>
            </a:r>
            <a:r>
              <a:rPr lang="ko-KR" altLang="en-US" sz="2400" dirty="0" smtClean="0">
                <a:sym typeface="Wingdings" pitchFamily="2" charset="2"/>
              </a:rPr>
              <a:t> 규칙을 정해야 함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/>
              <a:t>최대한 균일하게 되도록 분할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239852" y="1053932"/>
            <a:ext cx="2304256" cy="526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수영할 수 있습니까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07704" y="1990035"/>
            <a:ext cx="2088232" cy="526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비늘이 있습니까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4048" y="1990035"/>
            <a:ext cx="1800200" cy="526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날 수 있습니까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3688" y="2854131"/>
            <a:ext cx="792088" cy="52621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2854131"/>
            <a:ext cx="2088976" cy="526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깃털이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있습니까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60032" y="2854131"/>
            <a:ext cx="828000" cy="52621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00192" y="2854131"/>
            <a:ext cx="828000" cy="52621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91594" y="3790235"/>
            <a:ext cx="828000" cy="52621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67944" y="3790235"/>
            <a:ext cx="828000" cy="52621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연결선 14"/>
          <p:cNvCxnSpPr>
            <a:stCxn id="5" idx="2"/>
            <a:endCxn id="6" idx="0"/>
          </p:cNvCxnSpPr>
          <p:nvPr/>
        </p:nvCxnSpPr>
        <p:spPr>
          <a:xfrm flipH="1">
            <a:off x="2951820" y="1580144"/>
            <a:ext cx="1440160" cy="409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2"/>
            <a:endCxn id="7" idx="0"/>
          </p:cNvCxnSpPr>
          <p:nvPr/>
        </p:nvCxnSpPr>
        <p:spPr>
          <a:xfrm>
            <a:off x="4391980" y="1580144"/>
            <a:ext cx="1512168" cy="409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2"/>
            <a:endCxn id="8" idx="0"/>
          </p:cNvCxnSpPr>
          <p:nvPr/>
        </p:nvCxnSpPr>
        <p:spPr>
          <a:xfrm flipH="1">
            <a:off x="2159732" y="2516247"/>
            <a:ext cx="792088" cy="3378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6" idx="2"/>
            <a:endCxn id="9" idx="0"/>
          </p:cNvCxnSpPr>
          <p:nvPr/>
        </p:nvCxnSpPr>
        <p:spPr>
          <a:xfrm>
            <a:off x="2951820" y="2516247"/>
            <a:ext cx="720452" cy="3378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7" idx="2"/>
            <a:endCxn id="10" idx="0"/>
          </p:cNvCxnSpPr>
          <p:nvPr/>
        </p:nvCxnSpPr>
        <p:spPr>
          <a:xfrm flipH="1">
            <a:off x="5274032" y="2516247"/>
            <a:ext cx="630116" cy="3378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7" idx="2"/>
            <a:endCxn id="11" idx="0"/>
          </p:cNvCxnSpPr>
          <p:nvPr/>
        </p:nvCxnSpPr>
        <p:spPr>
          <a:xfrm>
            <a:off x="5904148" y="2516247"/>
            <a:ext cx="810044" cy="3378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9" idx="2"/>
          </p:cNvCxnSpPr>
          <p:nvPr/>
        </p:nvCxnSpPr>
        <p:spPr>
          <a:xfrm flipH="1">
            <a:off x="2951820" y="3380343"/>
            <a:ext cx="720452" cy="409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" idx="2"/>
            <a:endCxn id="13" idx="0"/>
          </p:cNvCxnSpPr>
          <p:nvPr/>
        </p:nvCxnSpPr>
        <p:spPr>
          <a:xfrm>
            <a:off x="3672272" y="3380343"/>
            <a:ext cx="809672" cy="409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802907" y="1846019"/>
            <a:ext cx="2486025" cy="1800200"/>
          </a:xfrm>
          <a:prstGeom prst="roundRect">
            <a:avLst>
              <a:gd name="adj" fmla="val 767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267380" y="15567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서브 트리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AKAII\Desktop\Untitled-2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27" y="3008123"/>
            <a:ext cx="563810" cy="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KAII\Desktop\Untitled-3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95" y="3839496"/>
            <a:ext cx="447997" cy="4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KAII\Desktop\Untitled-4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936" y="2909075"/>
            <a:ext cx="436191" cy="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KAII\Desktop\Untitled-5 cop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239" y="2894380"/>
            <a:ext cx="441905" cy="4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KAII\Desktop\Untitled-2 cop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96" y="3818942"/>
            <a:ext cx="518095" cy="4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08104" y="98072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루트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2173" y="191683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규칙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8157" y="278092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리프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노드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32962" y="15475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54938" y="248479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75374" y="248479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82597" y="334009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99898" y="334009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9717" y="247194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7217" y="247194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90225" y="149865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1063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행동 인식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함수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30</a:t>
            </a:fld>
            <a:endParaRPr lang="en-US" altLang="ko-KR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46720" r="10390" b="18489"/>
          <a:stretch/>
        </p:blipFill>
        <p:spPr bwMode="auto">
          <a:xfrm>
            <a:off x="178246" y="1679426"/>
            <a:ext cx="88582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77469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4" t="66501" r="5682" b="18588"/>
          <a:stretch/>
        </p:blipFill>
        <p:spPr bwMode="auto">
          <a:xfrm>
            <a:off x="0" y="1196752"/>
            <a:ext cx="9144000" cy="13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12" b="18887"/>
          <a:stretch/>
        </p:blipFill>
        <p:spPr bwMode="auto">
          <a:xfrm>
            <a:off x="0" y="2780928"/>
            <a:ext cx="9144000" cy="150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1639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5" b="9145"/>
          <a:stretch/>
        </p:blipFill>
        <p:spPr bwMode="auto">
          <a:xfrm>
            <a:off x="0" y="1628800"/>
            <a:ext cx="9144000" cy="258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7798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최적의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 찾기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5" r="4287" b="13817"/>
          <a:stretch/>
        </p:blipFill>
        <p:spPr bwMode="auto">
          <a:xfrm>
            <a:off x="1" y="1988840"/>
            <a:ext cx="9144000" cy="179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232" y="16090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실행 시간 오래 걸림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6" r="4287" b="18688"/>
          <a:stretch/>
        </p:blipFill>
        <p:spPr bwMode="auto">
          <a:xfrm>
            <a:off x="1" y="3923457"/>
            <a:ext cx="91440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3976886" y="4727352"/>
            <a:ext cx="504056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08636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1" r="4287" b="10338"/>
          <a:stretch/>
        </p:blipFill>
        <p:spPr bwMode="auto">
          <a:xfrm>
            <a:off x="1" y="1052736"/>
            <a:ext cx="91440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557189" y="2727970"/>
            <a:ext cx="144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369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최적의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값 찾기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16090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실행 시간 오래 걸림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5" r="4287" b="37575"/>
          <a:stretch/>
        </p:blipFill>
        <p:spPr bwMode="auto">
          <a:xfrm>
            <a:off x="1" y="1978338"/>
            <a:ext cx="9144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5" r="4287" b="16176"/>
          <a:stretch/>
        </p:blipFill>
        <p:spPr bwMode="auto">
          <a:xfrm>
            <a:off x="1" y="4149080"/>
            <a:ext cx="9144000" cy="107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374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행동 인식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중요도 높은 피처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6" r="4287" b="18787"/>
          <a:stretch/>
        </p:blipFill>
        <p:spPr bwMode="auto">
          <a:xfrm>
            <a:off x="1" y="1628800"/>
            <a:ext cx="9144000" cy="388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66336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앙상블 학습 </a:t>
            </a:r>
            <a:r>
              <a:rPr lang="en-US" altLang="ko-KR" dirty="0" smtClean="0"/>
              <a:t>(Ensemble Learning)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여러 개의 분류기를 생성하고 예측을 결합하여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보다 정확한 최종 예측을 도출하는 기법</a:t>
            </a:r>
            <a:endParaRPr lang="en-US" altLang="ko-KR" dirty="0" smtClean="0"/>
          </a:p>
          <a:p>
            <a:r>
              <a:rPr lang="ko-KR" altLang="en-US" dirty="0" err="1" smtClean="0"/>
              <a:t>보팅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(Voting)</a:t>
            </a:r>
          </a:p>
          <a:p>
            <a:r>
              <a:rPr lang="ko-KR" altLang="en-US" dirty="0" err="1" smtClean="0"/>
              <a:t>배깅</a:t>
            </a:r>
            <a:r>
              <a:rPr lang="ko-KR" altLang="en-US" dirty="0" smtClean="0"/>
              <a:t> </a:t>
            </a:r>
            <a:r>
              <a:rPr lang="en-US" altLang="ko-KR" dirty="0" smtClean="0"/>
              <a:t>(Bagging)</a:t>
            </a:r>
          </a:p>
          <a:p>
            <a:r>
              <a:rPr lang="ko-KR" altLang="en-US" dirty="0" err="1" smtClean="0"/>
              <a:t>부스팅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(Boosting)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9552" y="5998839"/>
            <a:ext cx="3672408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세트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5373216"/>
            <a:ext cx="1224136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Linear</a:t>
            </a:r>
            <a:b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Regression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5373216"/>
            <a:ext cx="1152128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 Nearest</a:t>
            </a:r>
            <a:b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Neighbor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9832" y="5373216"/>
            <a:ext cx="1152128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SVM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907704" y="4437112"/>
            <a:ext cx="100811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Voting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화살표 연결선 10"/>
          <p:cNvCxnSpPr>
            <a:stCxn id="7" idx="0"/>
            <a:endCxn id="9" idx="2"/>
          </p:cNvCxnSpPr>
          <p:nvPr/>
        </p:nvCxnSpPr>
        <p:spPr>
          <a:xfrm flipV="1">
            <a:off x="2411760" y="4894312"/>
            <a:ext cx="0" cy="478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6" idx="0"/>
            <a:endCxn id="9" idx="1"/>
          </p:cNvCxnSpPr>
          <p:nvPr/>
        </p:nvCxnSpPr>
        <p:spPr>
          <a:xfrm rot="5400000" flipH="1" flipV="1">
            <a:off x="1175910" y="4641422"/>
            <a:ext cx="707504" cy="75608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8" idx="0"/>
            <a:endCxn id="9" idx="3"/>
          </p:cNvCxnSpPr>
          <p:nvPr/>
        </p:nvCxnSpPr>
        <p:spPr>
          <a:xfrm rot="16200000" flipV="1">
            <a:off x="2922104" y="4659424"/>
            <a:ext cx="707504" cy="72008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0"/>
          </p:cNvCxnSpPr>
          <p:nvPr/>
        </p:nvCxnSpPr>
        <p:spPr>
          <a:xfrm flipV="1">
            <a:off x="2411760" y="407707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9552" y="39838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보팅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4331" y="3726929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최종 예측 값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6056" y="5998839"/>
            <a:ext cx="1194779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6056" y="5373216"/>
            <a:ext cx="1224136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2200" y="5373216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96336" y="5373216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44208" y="4437112"/>
            <a:ext cx="100811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Voting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>
            <a:stCxn id="24" idx="0"/>
            <a:endCxn id="26" idx="2"/>
          </p:cNvCxnSpPr>
          <p:nvPr/>
        </p:nvCxnSpPr>
        <p:spPr>
          <a:xfrm flipV="1">
            <a:off x="6948264" y="4894312"/>
            <a:ext cx="0" cy="478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3" idx="0"/>
            <a:endCxn id="26" idx="1"/>
          </p:cNvCxnSpPr>
          <p:nvPr/>
        </p:nvCxnSpPr>
        <p:spPr>
          <a:xfrm rot="5400000" flipH="1" flipV="1">
            <a:off x="5712414" y="4641422"/>
            <a:ext cx="707504" cy="75608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5" idx="0"/>
            <a:endCxn id="26" idx="3"/>
          </p:cNvCxnSpPr>
          <p:nvPr/>
        </p:nvCxnSpPr>
        <p:spPr>
          <a:xfrm rot="16200000" flipV="1">
            <a:off x="7458608" y="4659424"/>
            <a:ext cx="707504" cy="72008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</p:cNvCxnSpPr>
          <p:nvPr/>
        </p:nvCxnSpPr>
        <p:spPr>
          <a:xfrm flipV="1">
            <a:off x="6948264" y="407707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76056" y="39838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깅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0835" y="3726929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최종 예측 값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72201" y="5998839"/>
            <a:ext cx="1152128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96337" y="5998839"/>
            <a:ext cx="1152128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140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686800" cy="5617369"/>
          </a:xfrm>
        </p:spPr>
        <p:txBody>
          <a:bodyPr/>
          <a:lstStyle/>
          <a:p>
            <a:r>
              <a:rPr lang="ko-KR" altLang="en-US" dirty="0" smtClean="0"/>
              <a:t>하드 </a:t>
            </a:r>
            <a:r>
              <a:rPr lang="ko-KR" altLang="en-US" dirty="0" err="1" smtClean="0"/>
              <a:t>보팅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(Hard Voting)</a:t>
            </a:r>
          </a:p>
          <a:p>
            <a:pPr lvl="1"/>
            <a:r>
              <a:rPr lang="ko-KR" altLang="en-US" dirty="0" smtClean="0"/>
              <a:t>다수결 원칙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다수의 분류기가 결정한 예측 값을 최종 결과값으로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43608" y="3632448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39752" y="3632448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35896" y="3632448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3632448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03648" y="3272408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735796" y="3272408"/>
            <a:ext cx="432048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031940" y="3272408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28084" y="3272408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9" idx="0"/>
            <a:endCxn id="12" idx="0"/>
          </p:cNvCxnSpPr>
          <p:nvPr/>
        </p:nvCxnSpPr>
        <p:spPr>
          <a:xfrm rot="5400000" flipH="1" flipV="1">
            <a:off x="3581890" y="1310190"/>
            <a:ext cx="12700" cy="392443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951820" y="3052961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7964" y="3052961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597579" y="2836961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381555" y="2420888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39069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686800" cy="5617369"/>
          </a:xfrm>
        </p:spPr>
        <p:txBody>
          <a:bodyPr/>
          <a:lstStyle/>
          <a:p>
            <a:r>
              <a:rPr lang="ko-KR" altLang="en-US" dirty="0" smtClean="0"/>
              <a:t>소프트 </a:t>
            </a:r>
            <a:r>
              <a:rPr lang="ko-KR" altLang="en-US" dirty="0" err="1" smtClean="0"/>
              <a:t>보팅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(Soft Voting)</a:t>
            </a:r>
          </a:p>
          <a:p>
            <a:pPr lvl="1"/>
            <a:r>
              <a:rPr lang="ko-KR" altLang="en-US" dirty="0" smtClean="0"/>
              <a:t>각 분류기의 레이블 값 결정 확률을 모두 더하고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평균하여 가장 확률이 높은 레이블 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최종 결과값으로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43608" y="4414044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339752" y="4414044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35896" y="4414044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4414044"/>
            <a:ext cx="1224136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분류기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52017" y="4054004"/>
            <a:ext cx="432048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 rot="5400000" flipH="1" flipV="1">
            <a:off x="3500654" y="2215971"/>
            <a:ext cx="12700" cy="367606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951820" y="3834557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7964" y="3834557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597579" y="3618557"/>
            <a:ext cx="0" cy="21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381555" y="3202484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9632" y="4054004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4150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0.7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63688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0.3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925566" y="4054004"/>
            <a:ext cx="432048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33181" y="4054004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294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0.2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7824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0.8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203826" y="4054004"/>
            <a:ext cx="432048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811441" y="4054004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16438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0.8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83968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0.2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322615" y="4054004"/>
            <a:ext cx="432048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30230" y="4054004"/>
            <a:ext cx="432048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68566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0.9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36096" y="39425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0.1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1920" y="2996952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1: 0.65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2: 0.35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8273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균일한 데이터 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634060" y="141277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4340" y="1412776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B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8636" y="141277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데이터 세트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42072" y="1916832"/>
            <a:ext cx="1425772" cy="14257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066108" y="2094756"/>
            <a:ext cx="792088" cy="144016"/>
            <a:chOff x="1187624" y="2132856"/>
            <a:chExt cx="792088" cy="144016"/>
          </a:xfrm>
        </p:grpSpPr>
        <p:sp>
          <p:nvSpPr>
            <p:cNvPr id="9" name="타원 8"/>
            <p:cNvSpPr/>
            <p:nvPr/>
          </p:nvSpPr>
          <p:spPr>
            <a:xfrm>
              <a:off x="1187624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403648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619672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35696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50084" y="2331163"/>
            <a:ext cx="1224136" cy="144016"/>
            <a:chOff x="971600" y="2492896"/>
            <a:chExt cx="1224136" cy="144016"/>
          </a:xfrm>
        </p:grpSpPr>
        <p:sp>
          <p:nvSpPr>
            <p:cNvPr id="13" name="타원 12"/>
            <p:cNvSpPr/>
            <p:nvPr/>
          </p:nvSpPr>
          <p:spPr>
            <a:xfrm>
              <a:off x="1187624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403648" y="249289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619672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35696" y="249289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71600" y="249289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051720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850084" y="2567570"/>
            <a:ext cx="1224136" cy="144016"/>
            <a:chOff x="971600" y="2636912"/>
            <a:chExt cx="1224136" cy="144016"/>
          </a:xfrm>
        </p:grpSpPr>
        <p:sp>
          <p:nvSpPr>
            <p:cNvPr id="19" name="타원 18"/>
            <p:cNvSpPr/>
            <p:nvPr/>
          </p:nvSpPr>
          <p:spPr>
            <a:xfrm>
              <a:off x="1187624" y="263691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403648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619672" y="263691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835696" y="263691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97160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05172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850084" y="2803977"/>
            <a:ext cx="1224136" cy="144016"/>
            <a:chOff x="971600" y="2794273"/>
            <a:chExt cx="1224136" cy="144016"/>
          </a:xfrm>
        </p:grpSpPr>
        <p:sp>
          <p:nvSpPr>
            <p:cNvPr id="25" name="타원 24"/>
            <p:cNvSpPr/>
            <p:nvPr/>
          </p:nvSpPr>
          <p:spPr>
            <a:xfrm>
              <a:off x="1187624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403648" y="2794273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619672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835696" y="2794273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97160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05172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66108" y="3040385"/>
            <a:ext cx="792088" cy="144016"/>
            <a:chOff x="1187624" y="3068960"/>
            <a:chExt cx="792088" cy="144016"/>
          </a:xfrm>
        </p:grpSpPr>
        <p:sp>
          <p:nvSpPr>
            <p:cNvPr id="31" name="타원 30"/>
            <p:cNvSpPr/>
            <p:nvPr/>
          </p:nvSpPr>
          <p:spPr>
            <a:xfrm>
              <a:off x="1187624" y="306896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403648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1619672" y="306896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35696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타원 40"/>
          <p:cNvSpPr/>
          <p:nvPr/>
        </p:nvSpPr>
        <p:spPr>
          <a:xfrm>
            <a:off x="4259947" y="1916832"/>
            <a:ext cx="1425772" cy="14257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4583983" y="2094756"/>
            <a:ext cx="792088" cy="144016"/>
            <a:chOff x="1187624" y="2132856"/>
            <a:chExt cx="792088" cy="144016"/>
          </a:xfrm>
        </p:grpSpPr>
        <p:sp>
          <p:nvSpPr>
            <p:cNvPr id="43" name="타원 42"/>
            <p:cNvSpPr/>
            <p:nvPr/>
          </p:nvSpPr>
          <p:spPr>
            <a:xfrm>
              <a:off x="1187624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1403648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1619672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835696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367959" y="2331163"/>
            <a:ext cx="1224136" cy="144016"/>
            <a:chOff x="971600" y="2492896"/>
            <a:chExt cx="1224136" cy="144016"/>
          </a:xfrm>
        </p:grpSpPr>
        <p:sp>
          <p:nvSpPr>
            <p:cNvPr id="48" name="타원 47"/>
            <p:cNvSpPr/>
            <p:nvPr/>
          </p:nvSpPr>
          <p:spPr>
            <a:xfrm>
              <a:off x="1187624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1403648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619672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835696" y="2492896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971600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2051720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367959" y="2567570"/>
            <a:ext cx="1224136" cy="144016"/>
            <a:chOff x="971600" y="2636912"/>
            <a:chExt cx="1224136" cy="144016"/>
          </a:xfrm>
        </p:grpSpPr>
        <p:sp>
          <p:nvSpPr>
            <p:cNvPr id="55" name="타원 54"/>
            <p:cNvSpPr/>
            <p:nvPr/>
          </p:nvSpPr>
          <p:spPr>
            <a:xfrm>
              <a:off x="1187624" y="263691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403648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619672" y="2636912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835696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97160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05172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367959" y="2803977"/>
            <a:ext cx="1224136" cy="144016"/>
            <a:chOff x="971600" y="2794273"/>
            <a:chExt cx="1224136" cy="144016"/>
          </a:xfrm>
        </p:grpSpPr>
        <p:sp>
          <p:nvSpPr>
            <p:cNvPr id="62" name="타원 61"/>
            <p:cNvSpPr/>
            <p:nvPr/>
          </p:nvSpPr>
          <p:spPr>
            <a:xfrm>
              <a:off x="1187624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403648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619672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835696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97160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205172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583983" y="3040385"/>
            <a:ext cx="792088" cy="144016"/>
            <a:chOff x="1187624" y="3068960"/>
            <a:chExt cx="792088" cy="144016"/>
          </a:xfrm>
        </p:grpSpPr>
        <p:sp>
          <p:nvSpPr>
            <p:cNvPr id="69" name="타원 68"/>
            <p:cNvSpPr/>
            <p:nvPr/>
          </p:nvSpPr>
          <p:spPr>
            <a:xfrm>
              <a:off x="1187624" y="3068960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403648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1619672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835696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타원 72"/>
          <p:cNvSpPr/>
          <p:nvPr/>
        </p:nvSpPr>
        <p:spPr>
          <a:xfrm>
            <a:off x="6926648" y="1916832"/>
            <a:ext cx="1425772" cy="142577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7250684" y="2094756"/>
            <a:ext cx="792088" cy="144016"/>
            <a:chOff x="1187624" y="2132856"/>
            <a:chExt cx="792088" cy="144016"/>
          </a:xfrm>
        </p:grpSpPr>
        <p:sp>
          <p:nvSpPr>
            <p:cNvPr id="75" name="타원 74"/>
            <p:cNvSpPr/>
            <p:nvPr/>
          </p:nvSpPr>
          <p:spPr>
            <a:xfrm>
              <a:off x="1187624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1403648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1619672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1835696" y="213285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034660" y="2331163"/>
            <a:ext cx="1224136" cy="144016"/>
            <a:chOff x="971600" y="2492896"/>
            <a:chExt cx="1224136" cy="144016"/>
          </a:xfrm>
        </p:grpSpPr>
        <p:sp>
          <p:nvSpPr>
            <p:cNvPr id="80" name="타원 79"/>
            <p:cNvSpPr/>
            <p:nvPr/>
          </p:nvSpPr>
          <p:spPr>
            <a:xfrm>
              <a:off x="1187624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1403648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1619672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1835696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971600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2051720" y="2492896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34660" y="2567570"/>
            <a:ext cx="1224136" cy="144016"/>
            <a:chOff x="971600" y="2636912"/>
            <a:chExt cx="1224136" cy="144016"/>
          </a:xfrm>
        </p:grpSpPr>
        <p:sp>
          <p:nvSpPr>
            <p:cNvPr id="87" name="타원 86"/>
            <p:cNvSpPr/>
            <p:nvPr/>
          </p:nvSpPr>
          <p:spPr>
            <a:xfrm>
              <a:off x="1187624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403648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1619672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835696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97160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2051720" y="2636912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34660" y="2803977"/>
            <a:ext cx="1224136" cy="144016"/>
            <a:chOff x="971600" y="2794273"/>
            <a:chExt cx="1224136" cy="144016"/>
          </a:xfrm>
        </p:grpSpPr>
        <p:sp>
          <p:nvSpPr>
            <p:cNvPr id="94" name="타원 93"/>
            <p:cNvSpPr/>
            <p:nvPr/>
          </p:nvSpPr>
          <p:spPr>
            <a:xfrm>
              <a:off x="1187624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403648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619672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1835696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97160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2051720" y="2794273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250684" y="3040385"/>
            <a:ext cx="792088" cy="144016"/>
            <a:chOff x="1187624" y="3068960"/>
            <a:chExt cx="792088" cy="144016"/>
          </a:xfrm>
        </p:grpSpPr>
        <p:sp>
          <p:nvSpPr>
            <p:cNvPr id="101" name="타원 100"/>
            <p:cNvSpPr/>
            <p:nvPr/>
          </p:nvSpPr>
          <p:spPr>
            <a:xfrm>
              <a:off x="1187624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1403648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1619672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1835696" y="30689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2540420" y="3717032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균일도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A &lt; B &lt; C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83568" y="4221088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판단에 필요한 정보의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A &gt; B &gt; C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83250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보팅</a:t>
            </a:r>
            <a:r>
              <a:rPr lang="ko-KR" altLang="en-US" dirty="0" smtClean="0"/>
              <a:t> 분류기 </a:t>
            </a:r>
            <a:r>
              <a:rPr lang="en-US" altLang="ko-KR" dirty="0" smtClean="0"/>
              <a:t>(Voting Classifier)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1" r="4287" b="17992"/>
          <a:stretch/>
        </p:blipFill>
        <p:spPr bwMode="auto">
          <a:xfrm>
            <a:off x="1" y="976672"/>
            <a:ext cx="9144000" cy="403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709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보팅</a:t>
            </a:r>
            <a:r>
              <a:rPr lang="ko-KR" altLang="en-US" dirty="0" smtClean="0"/>
              <a:t> 분류기 </a:t>
            </a:r>
            <a:r>
              <a:rPr lang="en-US" altLang="ko-KR" dirty="0" smtClean="0"/>
              <a:t>(Voting Classifier)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1" r="4287" b="17992"/>
          <a:stretch/>
        </p:blipFill>
        <p:spPr bwMode="auto">
          <a:xfrm>
            <a:off x="1" y="976672"/>
            <a:ext cx="9144000" cy="403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56028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보팅</a:t>
            </a:r>
            <a:r>
              <a:rPr lang="ko-KR" altLang="en-US" dirty="0"/>
              <a:t> 분류기 </a:t>
            </a:r>
            <a:r>
              <a:rPr lang="en-US" altLang="ko-KR" dirty="0"/>
              <a:t>(Voting Classifier)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4" r="4287" b="37674"/>
          <a:stretch/>
        </p:blipFill>
        <p:spPr bwMode="auto">
          <a:xfrm>
            <a:off x="1" y="1228723"/>
            <a:ext cx="9144000" cy="316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87209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랜덤 </a:t>
            </a:r>
            <a:r>
              <a:rPr lang="ko-KR" altLang="en-US" dirty="0" err="1" smtClean="0"/>
              <a:t>포레스트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(Random Forest)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배깅의</a:t>
            </a:r>
            <a:r>
              <a:rPr lang="ko-KR" altLang="en-US" dirty="0" smtClean="0"/>
              <a:t> 대표적인 알고리즘</a:t>
            </a:r>
            <a:endParaRPr lang="en-US" altLang="ko-KR" dirty="0" smtClean="0"/>
          </a:p>
          <a:p>
            <a:r>
              <a:rPr lang="ko-KR" altLang="en-US" dirty="0" smtClean="0"/>
              <a:t>비교적 빠른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높은 예측 성능</a:t>
            </a:r>
            <a:endParaRPr lang="en-US" altLang="ko-KR" dirty="0" smtClean="0"/>
          </a:p>
          <a:p>
            <a:r>
              <a:rPr lang="ko-KR" altLang="en-US" dirty="0" smtClean="0"/>
              <a:t>여러 개의 결정 트리 분류기가 </a:t>
            </a:r>
            <a:r>
              <a:rPr lang="ko-KR" altLang="en-US" dirty="0" err="1" smtClean="0"/>
              <a:t>배깅</a:t>
            </a:r>
            <a:r>
              <a:rPr lang="ko-KR" altLang="en-US" dirty="0" smtClean="0"/>
              <a:t> 방식으로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각자의 데이터를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개별적으로 학습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보팅을</a:t>
            </a:r>
            <a:r>
              <a:rPr lang="ko-KR" altLang="en-US" dirty="0" smtClean="0">
                <a:sym typeface="Wingdings" pitchFamily="2" charset="2"/>
              </a:rPr>
              <a:t> 통해 예측 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049837" y="5434395"/>
            <a:ext cx="1194779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49837" y="4808772"/>
            <a:ext cx="1224136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45981" y="4808772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117" y="4808772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Decision</a:t>
            </a:r>
            <a:b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17989" y="3872668"/>
            <a:ext cx="100811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Voting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7" idx="0"/>
            <a:endCxn id="9" idx="2"/>
          </p:cNvCxnSpPr>
          <p:nvPr/>
        </p:nvCxnSpPr>
        <p:spPr>
          <a:xfrm flipV="1">
            <a:off x="6922045" y="4329868"/>
            <a:ext cx="0" cy="478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6" idx="0"/>
            <a:endCxn id="9" idx="1"/>
          </p:cNvCxnSpPr>
          <p:nvPr/>
        </p:nvCxnSpPr>
        <p:spPr>
          <a:xfrm rot="5400000" flipH="1" flipV="1">
            <a:off x="5686195" y="4076978"/>
            <a:ext cx="707504" cy="75608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8" idx="0"/>
            <a:endCxn id="9" idx="3"/>
          </p:cNvCxnSpPr>
          <p:nvPr/>
        </p:nvCxnSpPr>
        <p:spPr>
          <a:xfrm rot="16200000" flipV="1">
            <a:off x="7432389" y="4094980"/>
            <a:ext cx="707504" cy="72008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0"/>
          </p:cNvCxnSpPr>
          <p:nvPr/>
        </p:nvCxnSpPr>
        <p:spPr>
          <a:xfrm flipV="1">
            <a:off x="6922045" y="3512628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44616" y="316248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최종 예측 값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45982" y="5434395"/>
            <a:ext cx="1152128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70118" y="5434395"/>
            <a:ext cx="1152128" cy="671266"/>
          </a:xfrm>
          <a:prstGeom prst="roundRect">
            <a:avLst>
              <a:gd name="adj" fmla="val 67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49837" y="6186734"/>
            <a:ext cx="3672408" cy="483371"/>
          </a:xfrm>
          <a:prstGeom prst="roundRect">
            <a:avLst>
              <a:gd name="adj" fmla="val 673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전체 데이터 세트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6450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샘플링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부트스트래핑</a:t>
            </a:r>
            <a:r>
              <a:rPr lang="en-US" altLang="ko-KR" dirty="0" smtClean="0"/>
              <a:t>(Bootstrapping) </a:t>
            </a:r>
            <a:r>
              <a:rPr lang="ko-KR" altLang="en-US" dirty="0" smtClean="0"/>
              <a:t>분할 방식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세트를 중첩되게 분리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서브세트의</a:t>
            </a:r>
            <a:r>
              <a:rPr lang="ko-KR" altLang="en-US" dirty="0" smtClean="0"/>
              <a:t> 데이터 수는 전체 데이터 수와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데이터가 중첩되어 </a:t>
            </a:r>
            <a:r>
              <a:rPr lang="ko-KR" altLang="en-US" dirty="0" err="1" smtClean="0"/>
              <a:t>만들어짐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원본 데이터 수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결정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56782"/>
              </p:ext>
            </p:extLst>
          </p:nvPr>
        </p:nvGraphicFramePr>
        <p:xfrm>
          <a:off x="1331640" y="4180175"/>
          <a:ext cx="48348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53148"/>
              </p:ext>
            </p:extLst>
          </p:nvPr>
        </p:nvGraphicFramePr>
        <p:xfrm>
          <a:off x="4211836" y="4899764"/>
          <a:ext cx="48348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41890"/>
              </p:ext>
            </p:extLst>
          </p:nvPr>
        </p:nvGraphicFramePr>
        <p:xfrm>
          <a:off x="4211836" y="5403820"/>
          <a:ext cx="48348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63372"/>
              </p:ext>
            </p:extLst>
          </p:nvPr>
        </p:nvGraphicFramePr>
        <p:xfrm>
          <a:off x="4211836" y="5907876"/>
          <a:ext cx="48348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  <a:gridCol w="4834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자유형 10"/>
          <p:cNvSpPr/>
          <p:nvPr/>
        </p:nvSpPr>
        <p:spPr>
          <a:xfrm>
            <a:off x="3829050" y="5076825"/>
            <a:ext cx="381000" cy="1028700"/>
          </a:xfrm>
          <a:custGeom>
            <a:avLst/>
            <a:gdLst>
              <a:gd name="connsiteX0" fmla="*/ 371475 w 381000"/>
              <a:gd name="connsiteY0" fmla="*/ 0 h 1028700"/>
              <a:gd name="connsiteX1" fmla="*/ 0 w 381000"/>
              <a:gd name="connsiteY1" fmla="*/ 0 h 1028700"/>
              <a:gd name="connsiteX2" fmla="*/ 0 w 381000"/>
              <a:gd name="connsiteY2" fmla="*/ 1028700 h 1028700"/>
              <a:gd name="connsiteX3" fmla="*/ 381000 w 381000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1028700">
                <a:moveTo>
                  <a:pt x="371475" y="0"/>
                </a:moveTo>
                <a:lnTo>
                  <a:pt x="0" y="0"/>
                </a:lnTo>
                <a:lnTo>
                  <a:pt x="0" y="1028700"/>
                </a:lnTo>
                <a:lnTo>
                  <a:pt x="381000" y="1028700"/>
                </a:lnTo>
              </a:path>
            </a:pathLst>
          </a:custGeom>
          <a:noFill/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28900" y="4619625"/>
            <a:ext cx="1571625" cy="971550"/>
          </a:xfrm>
          <a:custGeom>
            <a:avLst/>
            <a:gdLst>
              <a:gd name="connsiteX0" fmla="*/ 1571625 w 1571625"/>
              <a:gd name="connsiteY0" fmla="*/ 971550 h 971550"/>
              <a:gd name="connsiteX1" fmla="*/ 0 w 1571625"/>
              <a:gd name="connsiteY1" fmla="*/ 971550 h 971550"/>
              <a:gd name="connsiteX2" fmla="*/ 0 w 1571625"/>
              <a:gd name="connsiteY2" fmla="*/ 809625 h 971550"/>
              <a:gd name="connsiteX3" fmla="*/ 0 w 1571625"/>
              <a:gd name="connsiteY3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5" h="971550">
                <a:moveTo>
                  <a:pt x="1571625" y="971550"/>
                </a:moveTo>
                <a:lnTo>
                  <a:pt x="0" y="971550"/>
                </a:lnTo>
                <a:lnTo>
                  <a:pt x="0" y="809625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1855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3" r="4287" b="7256"/>
          <a:stretch/>
        </p:blipFill>
        <p:spPr bwMode="auto">
          <a:xfrm>
            <a:off x="1" y="1052736"/>
            <a:ext cx="91440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78838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n_estimators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결정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개수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10)</a:t>
            </a:r>
          </a:p>
          <a:p>
            <a:pPr lvl="1"/>
            <a:r>
              <a:rPr lang="en-US" altLang="ko-KR" dirty="0" err="1" smtClean="0"/>
              <a:t>max_features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결정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max_features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(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: ‘auto’)</a:t>
            </a:r>
          </a:p>
          <a:p>
            <a:pPr lvl="1"/>
            <a:r>
              <a:rPr lang="en-US" altLang="ko-KR" dirty="0" err="1" smtClean="0"/>
              <a:t>max_depth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min_samples_leaf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860402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1609006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실행 시간 아주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오래 걸림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0" r="4266" b="18688"/>
          <a:stretch/>
        </p:blipFill>
        <p:spPr bwMode="auto">
          <a:xfrm>
            <a:off x="1" y="2060848"/>
            <a:ext cx="9145970" cy="380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29107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804248" y="160900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실행 시간 오래 걸림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14" r="4287" b="15805"/>
          <a:stretch/>
        </p:blipFill>
        <p:spPr bwMode="auto">
          <a:xfrm>
            <a:off x="1" y="2003862"/>
            <a:ext cx="91440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92628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피처 중요도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4287" b="18788"/>
          <a:stretch/>
        </p:blipFill>
        <p:spPr bwMode="auto">
          <a:xfrm>
            <a:off x="1" y="1628800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7427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규칙 조건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정보 </a:t>
            </a:r>
            <a:r>
              <a:rPr lang="ko-KR" altLang="en-US" dirty="0" err="1" smtClean="0"/>
              <a:t>균일도가</a:t>
            </a:r>
            <a:r>
              <a:rPr lang="ko-KR" altLang="en-US" dirty="0" smtClean="0"/>
              <a:t> 높은 데이터 세트를 먼저 선택할 수 있도록 규칙 조건을 만듦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정보의 </a:t>
            </a:r>
            <a:r>
              <a:rPr lang="ko-KR" altLang="en-US" dirty="0" err="1" smtClean="0"/>
              <a:t>균일도를</a:t>
            </a:r>
            <a:r>
              <a:rPr lang="ko-KR" altLang="en-US" dirty="0" smtClean="0"/>
              <a:t> 측정하는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이득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지니 계수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5" name="타원 4"/>
          <p:cNvSpPr/>
          <p:nvPr/>
        </p:nvSpPr>
        <p:spPr>
          <a:xfrm>
            <a:off x="1547664" y="2407543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65873" y="2399742"/>
            <a:ext cx="360040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3419872" y="2335535"/>
            <a:ext cx="501176" cy="432048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177022" y="3172780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46301" y="3559671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559893" y="3775695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21188" y="2992760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3608" y="3127623"/>
            <a:ext cx="360040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>
            <a:off x="2045434" y="1988840"/>
            <a:ext cx="501176" cy="432048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902472" y="2390031"/>
            <a:ext cx="501176" cy="432048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>
            <a:off x="1992476" y="4207743"/>
            <a:ext cx="501176" cy="432048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9852" y="4072111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39013" y="4051920"/>
            <a:ext cx="360040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1807706" y="3055615"/>
            <a:ext cx="501176" cy="432048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2990789" y="4639791"/>
            <a:ext cx="501176" cy="432048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3921048" y="3388804"/>
            <a:ext cx="501176" cy="432048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644008" y="3623109"/>
            <a:ext cx="978408" cy="484632"/>
          </a:xfrm>
          <a:prstGeom prst="rightArrow">
            <a:avLst>
              <a:gd name="adj1" fmla="val 50000"/>
              <a:gd name="adj2" fmla="val 755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940152" y="3542259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첫 번째 조건은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if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색깔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==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노랑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25750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GBM</a:t>
            </a:r>
            <a:r>
              <a:rPr lang="en-US" altLang="ko-KR" dirty="0" smtClean="0"/>
              <a:t> (Gradient Boosting Machine)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부스팅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약한 </a:t>
            </a:r>
            <a:r>
              <a:rPr lang="ko-KR" altLang="en-US" dirty="0" err="1" smtClean="0"/>
              <a:t>학습기를</a:t>
            </a:r>
            <a:r>
              <a:rPr lang="ko-KR" altLang="en-US" dirty="0" smtClean="0"/>
              <a:t> 순차적으로 학습</a:t>
            </a:r>
            <a:r>
              <a:rPr lang="en-US" altLang="ko-KR" dirty="0" smtClean="0"/>
              <a:t>-</a:t>
            </a:r>
            <a:r>
              <a:rPr lang="ko-KR" altLang="en-US" dirty="0" smtClean="0"/>
              <a:t>예측하면서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잘못 예측한 데이터에 가중치 부여를 통해 오류를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개선해 나가면서 학습하는 방식</a:t>
            </a:r>
            <a:endParaRPr lang="en-US" altLang="ko-KR" dirty="0" smtClean="0"/>
          </a:p>
          <a:p>
            <a:r>
              <a:rPr lang="en-US" altLang="ko-KR" dirty="0" err="1" smtClean="0"/>
              <a:t>AdaBoost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32604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391" y="33697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5488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106" y="35138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2138" y="3546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992" y="371201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179" y="382039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5194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707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612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516" y="43643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44772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19559" y="33697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7656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46274" y="35138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306" y="3546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4160" y="371201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8347" y="382039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57362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70875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30250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4684" y="43643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146274" y="3140968"/>
            <a:ext cx="0" cy="1728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396206" y="3485287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234161" y="3635732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515258" y="3646706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84932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759719" y="32849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7816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86434" y="342913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74466" y="3461405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84320" y="371201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68507" y="382039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7522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11035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70410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34844" y="43643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725092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199879" y="32849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97976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26594" y="342913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14626" y="3461405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24480" y="371201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08667" y="382039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37682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51195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10570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75004" y="4364366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5661679" y="3140968"/>
            <a:ext cx="0" cy="1800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4978145" y="3860026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245716" y="3928160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208667" y="4468470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165252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038136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64640" y="3621578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77842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191355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50730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15164" y="4221088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63462" y="33697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90177" y="35138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78209" y="3546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60461" y="3729964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96336" y="3356992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8469220" y="333603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95724" y="3621578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508926" y="400018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22439" y="3883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681814" y="42167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46248" y="4221088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094546" y="33697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921261" y="35138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09293" y="354612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91545" y="3729964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 flipH="1">
            <a:off x="7505278" y="3836779"/>
            <a:ext cx="16561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/>
          <p:cNvSpPr/>
          <p:nvPr/>
        </p:nvSpPr>
        <p:spPr>
          <a:xfrm>
            <a:off x="7703391" y="4005064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7762766" y="4335791"/>
            <a:ext cx="184666" cy="184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047751" y="5085184"/>
            <a:ext cx="1296144" cy="1296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4522538" y="509789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920635" y="506422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349253" y="524205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637285" y="527432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47139" y="544020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31326" y="5548590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60341" y="5728375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073854" y="561138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119759" y="594499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497663" y="609255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352402" y="4796334"/>
            <a:ext cx="0" cy="1728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3809948" y="5565844"/>
            <a:ext cx="16561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4968634" y="4833156"/>
            <a:ext cx="0" cy="1800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072598" y="473398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0.3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710643" y="473398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0.5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549564" y="537409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0.8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31052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GBM</a:t>
            </a:r>
            <a:r>
              <a:rPr lang="en-US" altLang="ko-KR" dirty="0"/>
              <a:t> (Gradient Boosting Machine)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AdaBoost</a:t>
            </a:r>
            <a:r>
              <a:rPr lang="ko-KR" altLang="en-US" dirty="0" smtClean="0"/>
              <a:t>와 비슷하지만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가중치 업데이트를 경사 </a:t>
            </a:r>
            <a:r>
              <a:rPr lang="ko-KR" altLang="en-US" dirty="0" err="1" smtClean="0"/>
              <a:t>하강법</a:t>
            </a:r>
            <a:r>
              <a:rPr lang="en-US" altLang="ko-KR" dirty="0" smtClean="0"/>
              <a:t>(Gradient Descent)</a:t>
            </a:r>
            <a:br>
              <a:rPr lang="en-US" altLang="ko-KR" dirty="0" smtClean="0"/>
            </a:br>
            <a:r>
              <a:rPr lang="ko-KR" altLang="en-US" dirty="0" smtClean="0"/>
              <a:t>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pic>
        <p:nvPicPr>
          <p:cNvPr id="7" name="Picture 4" descr="https://blog.kakaocdn.net/dn/PaZtl/btqBL7u7013/K3CMqgRdKLFKSOUCj06n01/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61" y="5397172"/>
            <a:ext cx="3087655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wikidocs.net/images/page/21670/%EA%B2%BD%EC%82%AC%ED%95%98%EA%B0%95%EB%B2%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2502246"/>
            <a:ext cx="2453054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ikidocs.net/images/page/21670/%EC%A0%91%EC%84%A0%EC%9D%98%EA%B8%B0%EC%9A%B8%EA%B8%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79" y="2502247"/>
            <a:ext cx="2444262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wikidocs.net/images/page/21670/%EB%AF%B8%EB%B6%8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10" y="2502246"/>
            <a:ext cx="30157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923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GBM</a:t>
            </a:r>
            <a:r>
              <a:rPr lang="en-US" altLang="ko-KR" dirty="0"/>
              <a:t> (Gradient Boosting Machine)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2" r="4287" b="15408"/>
          <a:stretch/>
        </p:blipFill>
        <p:spPr bwMode="auto">
          <a:xfrm>
            <a:off x="1" y="1556792"/>
            <a:ext cx="91440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28184" y="118746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실행 시간 아주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오래 걸림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67817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GBM</a:t>
            </a:r>
            <a:r>
              <a:rPr lang="en-US" altLang="ko-KR" dirty="0"/>
              <a:t> (Gradient Boosting Machine)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212356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실행 시간 너무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오래 걸림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8" r="4287" b="57257"/>
          <a:stretch/>
        </p:blipFill>
        <p:spPr bwMode="auto">
          <a:xfrm>
            <a:off x="1" y="2636912"/>
            <a:ext cx="9144000" cy="178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3" r="4287" b="18291"/>
          <a:stretch/>
        </p:blipFill>
        <p:spPr bwMode="auto">
          <a:xfrm>
            <a:off x="1" y="4986659"/>
            <a:ext cx="91440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71528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GBM</a:t>
            </a:r>
            <a:r>
              <a:rPr lang="en-US" altLang="ko-KR" dirty="0"/>
              <a:t> (Gradient Boosting Machine)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686800" cy="5617369"/>
          </a:xfrm>
        </p:spPr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</a:t>
            </a:r>
            <a:r>
              <a:rPr lang="en-US" altLang="ko-KR" dirty="0" err="1" smtClean="0"/>
              <a:t>GBM</a:t>
            </a:r>
            <a:r>
              <a:rPr lang="ko-KR" altLang="en-US" dirty="0" smtClean="0"/>
              <a:t>이 랜덤 </a:t>
            </a:r>
            <a:r>
              <a:rPr lang="ko-KR" altLang="en-US" dirty="0" err="1" smtClean="0"/>
              <a:t>포레스트보다</a:t>
            </a:r>
            <a:r>
              <a:rPr lang="ko-KR" altLang="en-US" dirty="0" smtClean="0"/>
              <a:t> 좀더 좋</a:t>
            </a:r>
            <a:r>
              <a:rPr lang="ko-KR" altLang="en-US" dirty="0"/>
              <a:t>은</a:t>
            </a:r>
            <a:r>
              <a:rPr lang="ko-KR" altLang="en-US" dirty="0" smtClean="0"/>
              <a:t> 결과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과적합에도</a:t>
            </a:r>
            <a:r>
              <a:rPr lang="ko-KR" altLang="en-US" dirty="0" smtClean="0"/>
              <a:t> 우수한 성능</a:t>
            </a:r>
            <a:endParaRPr lang="en-US" altLang="ko-KR" dirty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수행 시간이 오래 걸림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하이퍼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튜닝에 더 많은 노력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병렬처리가</a:t>
            </a:r>
            <a:r>
              <a:rPr lang="ko-KR" altLang="en-US" dirty="0" smtClean="0"/>
              <a:t> 지원되지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31416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XGBoost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eXtra</a:t>
            </a:r>
            <a:r>
              <a:rPr lang="en-US" altLang="ko-KR" dirty="0" smtClean="0"/>
              <a:t> Gradient Boost)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압도적인 차이는 아니지만 일반적으로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다른 방법보다 뛰어난 성능</a:t>
            </a:r>
            <a:endParaRPr lang="en-US" altLang="ko-KR" dirty="0" smtClean="0"/>
          </a:p>
          <a:p>
            <a:r>
              <a:rPr lang="en-US" altLang="ko-KR" dirty="0" err="1" smtClean="0"/>
              <a:t>GBM</a:t>
            </a:r>
            <a:r>
              <a:rPr lang="ko-KR" altLang="en-US" dirty="0" smtClean="0"/>
              <a:t>에 기반</a:t>
            </a:r>
            <a:endParaRPr lang="en-US" altLang="ko-KR" dirty="0" smtClean="0"/>
          </a:p>
          <a:p>
            <a:r>
              <a:rPr lang="en-US" altLang="ko-KR" dirty="0" err="1" smtClean="0"/>
              <a:t>GBM</a:t>
            </a:r>
            <a:r>
              <a:rPr lang="ko-KR" altLang="en-US" dirty="0" smtClean="0"/>
              <a:t>의 단점인 느린 수행 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규제 부재 등의 문제 해결</a:t>
            </a:r>
            <a:endParaRPr lang="en-US" altLang="ko-KR" dirty="0" smtClean="0"/>
          </a:p>
          <a:p>
            <a:r>
              <a:rPr lang="ko-KR" altLang="en-US" dirty="0" smtClean="0"/>
              <a:t>병렬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환경에서 병렬 학습 가능</a:t>
            </a:r>
            <a:endParaRPr lang="en-US" altLang="ko-KR" dirty="0" smtClean="0"/>
          </a:p>
          <a:p>
            <a:r>
              <a:rPr lang="en-US" altLang="ko-KR" dirty="0" err="1" smtClean="0"/>
              <a:t>GBM</a:t>
            </a:r>
            <a:r>
              <a:rPr lang="ko-KR" altLang="en-US" dirty="0" smtClean="0"/>
              <a:t>에 비해 빠르다는 것이지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다른 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랜덤 </a:t>
            </a:r>
            <a:r>
              <a:rPr lang="ko-KR" altLang="en-US" dirty="0" err="1" smtClean="0"/>
              <a:t>포레스트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보다 빠르다는 것은 아님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412428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명령 프롬프트 </a:t>
            </a:r>
            <a:r>
              <a:rPr lang="en-US" altLang="ko-KR" dirty="0"/>
              <a:t>(</a:t>
            </a:r>
            <a:r>
              <a:rPr lang="ko-KR" altLang="en-US" dirty="0"/>
              <a:t>콘솔</a:t>
            </a:r>
            <a:r>
              <a:rPr lang="en-US" altLang="ko-KR" dirty="0"/>
              <a:t>, </a:t>
            </a:r>
            <a:r>
              <a:rPr lang="ko-KR" altLang="en-US" dirty="0"/>
              <a:t>터미널</a:t>
            </a:r>
            <a:r>
              <a:rPr lang="en-US" altLang="ko-KR" dirty="0"/>
              <a:t>) </a:t>
            </a:r>
            <a:r>
              <a:rPr lang="ko-KR" altLang="en-US" dirty="0"/>
              <a:t>창을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관리자 권한으로 실행</a:t>
            </a:r>
            <a:endParaRPr lang="en-US" altLang="ko-KR" dirty="0"/>
          </a:p>
          <a:p>
            <a:r>
              <a:rPr lang="ko-KR" altLang="en-US" dirty="0"/>
              <a:t>아래 명령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중간에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입</a:t>
            </a:r>
            <a:r>
              <a:rPr lang="ko-KR" altLang="en-US" dirty="0"/>
              <a:t>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88790" y="2596158"/>
            <a:ext cx="6804756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 install –c anaconda </a:t>
            </a:r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py-xgboost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3538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eta: </a:t>
            </a:r>
            <a:r>
              <a:rPr lang="en-US" altLang="ko-KR" dirty="0" err="1" smtClean="0"/>
              <a:t>learning_rate</a:t>
            </a:r>
            <a:r>
              <a:rPr lang="ko-KR" altLang="en-US" dirty="0" smtClean="0"/>
              <a:t>와 같음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0.3, </a:t>
            </a:r>
            <a:r>
              <a:rPr lang="en-US" altLang="ko-KR" dirty="0" err="1" smtClean="0"/>
              <a:t>GBM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보통은 </a:t>
            </a:r>
            <a:r>
              <a:rPr lang="en-US" altLang="ko-KR" dirty="0" smtClean="0"/>
              <a:t>0.01 ~ 0.2</a:t>
            </a:r>
          </a:p>
          <a:p>
            <a:pPr lvl="1"/>
            <a:r>
              <a:rPr lang="en-US" altLang="ko-KR" dirty="0" err="1" smtClean="0"/>
              <a:t>num_boost_rounds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GBM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n_estimators</a:t>
            </a:r>
            <a:r>
              <a:rPr lang="ko-KR" altLang="en-US" dirty="0" smtClean="0"/>
              <a:t>에 해당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min_child_weight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1,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추가적으로 가지를 나눌지 결정하기 위해 필요한 데이터들의 가중치 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클수록 분할을 자제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gamma: </a:t>
            </a:r>
            <a:r>
              <a:rPr lang="en-US" altLang="ko-KR" dirty="0" err="1"/>
              <a:t>min_split_loss</a:t>
            </a:r>
            <a:r>
              <a:rPr lang="ko-KR" altLang="en-US" dirty="0"/>
              <a:t>와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기본 값 </a:t>
            </a:r>
            <a:r>
              <a:rPr lang="en-US" altLang="ko-KR" dirty="0" smtClean="0"/>
              <a:t>0, </a:t>
            </a:r>
            <a:r>
              <a:rPr lang="ko-KR" altLang="en-US" dirty="0" err="1" smtClean="0"/>
              <a:t>리프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추가적으로 나눌지 결정할 최소 손실 감소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감소 효과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max_depth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6,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무제한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sub_sample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GBM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subsample</a:t>
            </a:r>
            <a:r>
              <a:rPr lang="ko-KR" altLang="en-US" dirty="0" smtClean="0"/>
              <a:t>에 해당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0.5 ~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132670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colsample_bytree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GBM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max_features</a:t>
            </a:r>
            <a:r>
              <a:rPr lang="ko-KR" altLang="en-US" dirty="0" smtClean="0"/>
              <a:t>와 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트리 생성에 필요한 피처를 임의로 </a:t>
            </a:r>
            <a:r>
              <a:rPr lang="ko-KR" altLang="en-US" dirty="0" err="1" smtClean="0"/>
              <a:t>샘플링하는데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047260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과적합</a:t>
            </a:r>
            <a:r>
              <a:rPr lang="ko-KR" altLang="en-US" dirty="0" smtClean="0"/>
              <a:t> 문제가 심각한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eta </a:t>
            </a:r>
            <a:r>
              <a:rPr lang="ko-KR" altLang="en-US" dirty="0" smtClean="0"/>
              <a:t>값을 낮춤 </a:t>
            </a:r>
            <a:r>
              <a:rPr lang="en-US" altLang="ko-KR" dirty="0" smtClean="0"/>
              <a:t>(0.01 ~ 0.1), </a:t>
            </a:r>
            <a:r>
              <a:rPr lang="en-US" altLang="ko-KR" dirty="0" err="1" smtClean="0"/>
              <a:t>num_boost_rounds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max_depth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낮춤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min_child_weight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gamma </a:t>
            </a:r>
            <a:r>
              <a:rPr lang="ko-KR" altLang="en-US" dirty="0" smtClean="0"/>
              <a:t>높임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subsample, </a:t>
            </a:r>
            <a:r>
              <a:rPr lang="en-US" altLang="ko-KR" dirty="0" err="1" smtClean="0"/>
              <a:t>colsample_bytree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06067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이득과 지니 계수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정보 이득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이득 </a:t>
            </a:r>
            <a:r>
              <a:rPr lang="en-US" altLang="ko-KR" dirty="0" smtClean="0"/>
              <a:t>= 1 - </a:t>
            </a:r>
            <a:r>
              <a:rPr lang="ko-KR" altLang="en-US" dirty="0" smtClean="0"/>
              <a:t>엔트로피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무질서함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정보 이득이 큰 속성부터 분할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지니 계수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경제학의 불평등 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0: </a:t>
            </a:r>
            <a:r>
              <a:rPr lang="ko-KR" altLang="en-US" dirty="0" smtClean="0"/>
              <a:t>가장 평등</a:t>
            </a:r>
            <a:r>
              <a:rPr lang="en-US" altLang="ko-KR" dirty="0" smtClean="0"/>
              <a:t>, 1: </a:t>
            </a:r>
            <a:r>
              <a:rPr lang="ko-KR" altLang="en-US" dirty="0" smtClean="0"/>
              <a:t>가장 불평등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지니 계수가 작은 속성부터 분할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sz="2400" dirty="0" err="1" smtClean="0"/>
              <a:t>사이킷런의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DecisionTreeClassifier</a:t>
            </a:r>
            <a:r>
              <a:rPr lang="ko-KR" altLang="en-US" sz="2400" dirty="0" smtClean="0"/>
              <a:t>는 지니 계수 사용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39058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조기 중단 기능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n_estimators</a:t>
            </a:r>
            <a:r>
              <a:rPr lang="ko-KR" altLang="en-US" dirty="0"/>
              <a:t> </a:t>
            </a:r>
            <a:r>
              <a:rPr lang="ko-KR" altLang="en-US" dirty="0" smtClean="0"/>
              <a:t>횟수에 도달하지 않고도 예측 오류가 더 이상 개선되지 않으면 중지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조기 중단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100</a:t>
            </a:r>
            <a:r>
              <a:rPr lang="ko-KR" altLang="en-US" dirty="0" smtClean="0"/>
              <a:t>회에서 학습 오류 값 </a:t>
            </a:r>
            <a:r>
              <a:rPr lang="en-US" altLang="ko-KR" dirty="0" smtClean="0"/>
              <a:t>0.8</a:t>
            </a:r>
            <a:r>
              <a:rPr lang="ko-KR" altLang="en-US" dirty="0" smtClean="0"/>
              <a:t>인데 </a:t>
            </a:r>
            <a:r>
              <a:rPr lang="en-US" altLang="ko-KR" dirty="0" smtClean="0"/>
              <a:t>101~150</a:t>
            </a:r>
            <a:r>
              <a:rPr lang="ko-KR" altLang="en-US" dirty="0" smtClean="0"/>
              <a:t>회 동안 예측 오류가 </a:t>
            </a:r>
            <a:r>
              <a:rPr lang="en-US" altLang="ko-KR" dirty="0" smtClean="0"/>
              <a:t>0.8</a:t>
            </a:r>
            <a:r>
              <a:rPr lang="ko-KR" altLang="en-US" dirty="0" smtClean="0"/>
              <a:t>보다 작은 값이 하나도 없으면 중지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053362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래퍼</a:t>
            </a:r>
            <a:r>
              <a:rPr lang="ko-KR" altLang="en-US" dirty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유방암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p:pic>
        <p:nvPicPr>
          <p:cNvPr id="32770" name="Picture 2" descr="C:\Users\AKAII\Desktop\xgb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31882" r="3710" b="12248"/>
          <a:stretch/>
        </p:blipFill>
        <p:spPr bwMode="auto">
          <a:xfrm>
            <a:off x="0" y="1124744"/>
            <a:ext cx="9144000" cy="350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KAII\Desktop\xgb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56622" r="3251" b="24924"/>
          <a:stretch/>
        </p:blipFill>
        <p:spPr bwMode="auto">
          <a:xfrm>
            <a:off x="1" y="5157192"/>
            <a:ext cx="9144000" cy="11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5286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래퍼</a:t>
            </a:r>
            <a:r>
              <a:rPr lang="ko-KR" altLang="en-US" dirty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유방암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pic>
        <p:nvPicPr>
          <p:cNvPr id="33795" name="Picture 3" descr="C:\Users\AKAII\Desktop\xgb\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63716" r="3849" b="24771"/>
          <a:stretch/>
        </p:blipFill>
        <p:spPr bwMode="auto">
          <a:xfrm>
            <a:off x="1" y="977794"/>
            <a:ext cx="9144000" cy="7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AKAII\Desktop\xgb\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t="26426" r="3539" b="12476"/>
          <a:stretch/>
        </p:blipFill>
        <p:spPr bwMode="auto">
          <a:xfrm>
            <a:off x="1" y="1988840"/>
            <a:ext cx="9143999" cy="479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3537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래퍼</a:t>
            </a:r>
            <a:r>
              <a:rPr lang="ko-KR" altLang="en-US" dirty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유방암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  <p:pic>
        <p:nvPicPr>
          <p:cNvPr id="34818" name="Picture 2" descr="C:\Users\AKAII\Desktop\xgb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62048" r="3745" b="20070"/>
          <a:stretch/>
        </p:blipFill>
        <p:spPr bwMode="auto">
          <a:xfrm>
            <a:off x="0" y="1052736"/>
            <a:ext cx="9144000" cy="14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AKAII\Desktop\xgb\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 t="29537" r="4319" b="20339"/>
          <a:stretch/>
        </p:blipFill>
        <p:spPr bwMode="auto">
          <a:xfrm>
            <a:off x="0" y="2708920"/>
            <a:ext cx="9144000" cy="39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49693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래퍼</a:t>
            </a:r>
            <a:r>
              <a:rPr lang="ko-KR" altLang="en-US" dirty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유방암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  <p:pic>
        <p:nvPicPr>
          <p:cNvPr id="35842" name="Picture 2" descr="C:\Users\AKAII\Desktop\xgb\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23767" r="4303" b="64854"/>
          <a:stretch/>
        </p:blipFill>
        <p:spPr bwMode="auto">
          <a:xfrm>
            <a:off x="1" y="908720"/>
            <a:ext cx="9144000" cy="8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KAII\Desktop\xgb\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t="22552" r="34586"/>
          <a:stretch/>
        </p:blipFill>
        <p:spPr bwMode="auto">
          <a:xfrm>
            <a:off x="466596" y="1801854"/>
            <a:ext cx="4465443" cy="504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1133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사이킷런 래퍼 </a:t>
            </a:r>
            <a:r>
              <a:rPr lang="en-US" altLang="ko-KR" smtClean="0"/>
              <a:t>XGBoost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eta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learning_rate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err="1" smtClean="0">
                <a:sym typeface="Wingdings" pitchFamily="2" charset="2"/>
              </a:rPr>
              <a:t>sub_sample</a:t>
            </a:r>
            <a:r>
              <a:rPr lang="en-US" altLang="ko-KR" dirty="0" smtClean="0">
                <a:sym typeface="Wingdings" pitchFamily="2" charset="2"/>
              </a:rPr>
              <a:t>  subsample</a:t>
            </a:r>
          </a:p>
          <a:p>
            <a:pPr lvl="1"/>
            <a:r>
              <a:rPr lang="en-US" altLang="ko-KR" dirty="0" smtClean="0">
                <a:sym typeface="Wingdings" pitchFamily="2" charset="2"/>
              </a:rPr>
              <a:t>lambda  </a:t>
            </a:r>
            <a:r>
              <a:rPr lang="en-US" altLang="ko-KR" dirty="0" err="1" smtClean="0">
                <a:sym typeface="Wingdings" pitchFamily="2" charset="2"/>
              </a:rPr>
              <a:t>reg_lambda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alpha  </a:t>
            </a:r>
            <a:r>
              <a:rPr lang="en-US" altLang="ko-KR" dirty="0" err="1" smtClean="0">
                <a:sym typeface="Wingdings" pitchFamily="2" charset="2"/>
              </a:rPr>
              <a:t>reg_alpha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511457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유방암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66</a:t>
            </a:fld>
            <a:endParaRPr lang="en-US" altLang="ko-KR" dirty="0"/>
          </a:p>
        </p:txBody>
      </p:sp>
      <p:pic>
        <p:nvPicPr>
          <p:cNvPr id="36866" name="Picture 2" descr="C:\Users\AKAII\Desktop\xgb\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50461" r="4175" b="20043"/>
          <a:stretch/>
        </p:blipFill>
        <p:spPr bwMode="auto">
          <a:xfrm>
            <a:off x="0" y="980728"/>
            <a:ext cx="9144000" cy="23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7084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유방암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67</a:t>
            </a:fld>
            <a:endParaRPr lang="en-US" altLang="ko-KR" dirty="0"/>
          </a:p>
        </p:txBody>
      </p:sp>
      <p:pic>
        <p:nvPicPr>
          <p:cNvPr id="36867" name="Picture 3" descr="C:\Users\AKAII\Desktop\xgb\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t="34020" r="4037" b="13823"/>
          <a:stretch/>
        </p:blipFill>
        <p:spPr bwMode="auto">
          <a:xfrm>
            <a:off x="1" y="1006112"/>
            <a:ext cx="9144000" cy="40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KAII\Desktop\xgb\1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61660" r="4255" b="20187"/>
          <a:stretch/>
        </p:blipFill>
        <p:spPr bwMode="auto">
          <a:xfrm>
            <a:off x="1" y="5229200"/>
            <a:ext cx="9143999" cy="1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961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유방암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68</a:t>
            </a:fld>
            <a:endParaRPr lang="en-US" altLang="ko-KR" dirty="0"/>
          </a:p>
        </p:txBody>
      </p:sp>
      <p:pic>
        <p:nvPicPr>
          <p:cNvPr id="37891" name="Picture 3" descr="C:\Users\AKAII\Desktop\xgb\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33741" r="4249" b="19522"/>
          <a:stretch/>
        </p:blipFill>
        <p:spPr bwMode="auto">
          <a:xfrm>
            <a:off x="1" y="976672"/>
            <a:ext cx="9143999" cy="36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8144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사이킷런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래퍼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유방암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69</a:t>
            </a:fld>
            <a:endParaRPr lang="en-US" altLang="ko-KR" dirty="0"/>
          </a:p>
        </p:txBody>
      </p:sp>
      <p:pic>
        <p:nvPicPr>
          <p:cNvPr id="37892" name="Picture 4" descr="C:\Users\AKAII\Desktop\xgb\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31465" r="4837" b="62439"/>
          <a:stretch/>
        </p:blipFill>
        <p:spPr bwMode="auto">
          <a:xfrm>
            <a:off x="1" y="908720"/>
            <a:ext cx="9143999" cy="47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C:\Users\AKAII\Desktop\xgb\1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6" t="22024" r="34484"/>
          <a:stretch/>
        </p:blipFill>
        <p:spPr bwMode="auto">
          <a:xfrm>
            <a:off x="663819" y="1418607"/>
            <a:ext cx="4772277" cy="54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225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지니 계수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99992" y="925617"/>
                <a:ext cx="1896673" cy="869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925617"/>
                <a:ext cx="1896673" cy="8696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타원 36"/>
          <p:cNvSpPr/>
          <p:nvPr/>
        </p:nvSpPr>
        <p:spPr>
          <a:xfrm>
            <a:off x="1403648" y="2636912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267744" y="247347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691680" y="328498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524572" y="357301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125663" y="2932956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259632" y="3717032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979712" y="3998962"/>
            <a:ext cx="288032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51920" y="2429426"/>
                <a:ext cx="1154610" cy="78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429426"/>
                <a:ext cx="1154610" cy="7835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448328" y="2429426"/>
                <a:ext cx="1161728" cy="784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28" y="2429426"/>
                <a:ext cx="1161728" cy="7848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851920" y="3717032"/>
                <a:ext cx="4866653" cy="71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atin typeface="맑은 고딕" pitchFamily="50" charset="-127"/>
                    <a:ea typeface="맑은 고딕" pitchFamily="50" charset="-127"/>
                  </a:rPr>
                  <a:t>지니계수 </a:t>
                </a:r>
                <a:r>
                  <a:rPr lang="en-US" altLang="ko-KR" sz="2400" dirty="0" smtClean="0">
                    <a:latin typeface="맑은 고딕" pitchFamily="50" charset="-127"/>
                    <a:ea typeface="맑은 고딕" pitchFamily="50" charset="-127"/>
                  </a:rPr>
                  <a:t>=</a:t>
                </a:r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/>
                      </a:rPr>
                      <m:t>1</m:t>
                    </m:r>
                    <m:r>
                      <a:rPr lang="en-US" altLang="ko-KR" sz="24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4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ko-KR" sz="2400" i="1">
                                    <a:latin typeface="Cambria Math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/>
                      </a:rPr>
                      <m:t>=0.49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717032"/>
                <a:ext cx="4866653" cy="718017"/>
              </a:xfrm>
              <a:prstGeom prst="rect">
                <a:avLst/>
              </a:prstGeom>
              <a:blipFill rotWithShape="1">
                <a:blip r:embed="rId6"/>
                <a:stretch>
                  <a:fillRect l="-2005" b="-5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85328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이번 시간에 배운 내용을 참고하여</a:t>
            </a:r>
            <a:endParaRPr lang="en-US" altLang="ko-KR" dirty="0" smtClean="0"/>
          </a:p>
          <a:p>
            <a:r>
              <a:rPr lang="en-US" altLang="ko-KR" dirty="0" smtClean="0"/>
              <a:t>breast cancer </a:t>
            </a:r>
            <a:r>
              <a:rPr lang="ko-KR" altLang="en-US" dirty="0" smtClean="0"/>
              <a:t>데이터에 대해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load_breast_cancer</a:t>
            </a:r>
            <a:r>
              <a:rPr lang="en-US" altLang="ko-KR" dirty="0" smtClean="0"/>
              <a:t>()</a:t>
            </a:r>
          </a:p>
          <a:p>
            <a:r>
              <a:rPr lang="ko-KR" altLang="en-US" dirty="0" smtClean="0"/>
              <a:t>학습</a:t>
            </a:r>
            <a:r>
              <a:rPr lang="en-US" altLang="ko-KR" dirty="0"/>
              <a:t>/</a:t>
            </a:r>
            <a:r>
              <a:rPr lang="ko-KR" altLang="en-US" dirty="0"/>
              <a:t>테스트 </a:t>
            </a:r>
            <a:r>
              <a:rPr lang="ko-KR" altLang="en-US" dirty="0" smtClean="0"/>
              <a:t>데이터로 나누고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결정 </a:t>
            </a:r>
            <a:r>
              <a:rPr lang="ko-KR" altLang="en-US" dirty="0" err="1"/>
              <a:t>트리를</a:t>
            </a:r>
            <a:r>
              <a:rPr lang="ko-KR" altLang="en-US" dirty="0"/>
              <a:t> 구성하여 학습</a:t>
            </a:r>
            <a:endParaRPr lang="en-US" altLang="ko-KR" dirty="0"/>
          </a:p>
          <a:p>
            <a:r>
              <a:rPr lang="en-US" altLang="ko-KR" dirty="0" err="1" smtClean="0"/>
              <a:t>graphviz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트리 구조 시각화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제출 내용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트리 그림 </a:t>
            </a:r>
            <a:r>
              <a:rPr lang="ko-KR" altLang="en-US" dirty="0" err="1" smtClean="0"/>
              <a:t>캡처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ZIP</a:t>
            </a:r>
            <a:r>
              <a:rPr lang="ko-KR" altLang="en-US" dirty="0" smtClean="0"/>
              <a:t>으로 묶어서 제출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50796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결정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알고리즘이 쉽고 직관적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룰이 명확하고 시각화가 쉬움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피처의 스케일링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정규화 등의 전처리 작업 필요 없음</a:t>
            </a:r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과적합으로</a:t>
            </a:r>
            <a:r>
              <a:rPr lang="ko-KR" altLang="en-US" dirty="0" smtClean="0"/>
              <a:t> 정확도가 떨어짐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정확도를 높이기 위해 계속 조건을 추가하면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트리가</a:t>
            </a:r>
            <a:r>
              <a:rPr lang="ko-KR" altLang="en-US" dirty="0" smtClean="0"/>
              <a:t> 깊고 </a:t>
            </a:r>
            <a:r>
              <a:rPr lang="ko-KR" altLang="en-US" dirty="0" err="1" smtClean="0"/>
              <a:t>복잡해짐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테스트 데이터에 유연하게 대처하지 못함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41722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DecisionTreeClassifier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sz="2000" dirty="0" smtClean="0"/>
                  <a:t>min_samples_split</a:t>
                </a:r>
              </a:p>
              <a:p>
                <a:pPr lvl="1"/>
                <a:r>
                  <a:rPr lang="ko-KR" altLang="en-US" sz="1800" dirty="0" err="1" smtClean="0"/>
                  <a:t>노드를</a:t>
                </a:r>
                <a:r>
                  <a:rPr lang="ko-KR" altLang="en-US" sz="1800" dirty="0" smtClean="0"/>
                  <a:t> 분할하기 위한 최소한의 샘플 데이터 수 </a:t>
                </a:r>
                <a:r>
                  <a:rPr lang="en-US" altLang="ko-KR" sz="1800" dirty="0" smtClean="0"/>
                  <a:t>(</a:t>
                </a:r>
                <a:r>
                  <a:rPr lang="ko-KR" altLang="en-US" sz="1800" dirty="0" smtClean="0"/>
                  <a:t>기본 값</a:t>
                </a:r>
                <a:r>
                  <a:rPr lang="en-US" altLang="ko-KR" sz="1800" dirty="0" smtClean="0"/>
                  <a:t>: 2)</a:t>
                </a:r>
              </a:p>
              <a:p>
                <a:r>
                  <a:rPr lang="en-US" altLang="ko-KR" sz="2000" dirty="0" err="1" smtClean="0"/>
                  <a:t>min_samples_leaf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00" dirty="0" smtClean="0"/>
                  <a:t>말단 </a:t>
                </a:r>
                <a:r>
                  <a:rPr lang="ko-KR" altLang="en-US" sz="1600" dirty="0" err="1" smtClean="0"/>
                  <a:t>노드가</a:t>
                </a:r>
                <a:r>
                  <a:rPr lang="ko-KR" altLang="en-US" sz="1600" dirty="0" smtClean="0"/>
                  <a:t> 되기 위한 최소한의 샘플 데이터 수</a:t>
                </a:r>
                <a:endParaRPr lang="en-US" altLang="ko-KR" sz="1600" dirty="0" smtClean="0"/>
              </a:p>
              <a:p>
                <a:r>
                  <a:rPr lang="en-US" altLang="ko-KR" sz="2000" dirty="0" err="1" smtClean="0"/>
                  <a:t>max_features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00" dirty="0" smtClean="0"/>
                  <a:t>최대 피처 수 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smtClean="0"/>
                  <a:t>기본 값</a:t>
                </a:r>
                <a:r>
                  <a:rPr lang="en-US" altLang="ko-KR" sz="1600" dirty="0" smtClean="0"/>
                  <a:t>: None, </a:t>
                </a:r>
                <a:r>
                  <a:rPr lang="ko-KR" altLang="en-US" sz="1600" dirty="0" smtClean="0"/>
                  <a:t>모든 피처 사용</a:t>
                </a:r>
                <a:r>
                  <a:rPr lang="en-US" altLang="ko-KR" sz="1600" dirty="0" smtClean="0"/>
                  <a:t>)</a:t>
                </a:r>
              </a:p>
              <a:p>
                <a:pPr lvl="1"/>
                <a:r>
                  <a:rPr lang="en-US" altLang="ko-KR" sz="1600" dirty="0" err="1" smtClean="0"/>
                  <a:t>int</a:t>
                </a:r>
                <a:r>
                  <a:rPr lang="ko-KR" altLang="en-US" sz="1600" dirty="0"/>
                  <a:t> </a:t>
                </a:r>
                <a:r>
                  <a:rPr lang="ko-KR" altLang="en-US" sz="1600" dirty="0" smtClean="0"/>
                  <a:t>값</a:t>
                </a:r>
                <a:r>
                  <a:rPr lang="en-US" altLang="ko-KR" sz="1600" dirty="0" smtClean="0"/>
                  <a:t>: </a:t>
                </a:r>
                <a:r>
                  <a:rPr lang="ko-KR" altLang="en-US" sz="1600" dirty="0" smtClean="0"/>
                  <a:t>피처의 개수</a:t>
                </a:r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float </a:t>
                </a:r>
                <a:r>
                  <a:rPr lang="ko-KR" altLang="en-US" sz="1600" dirty="0" smtClean="0"/>
                  <a:t>값</a:t>
                </a:r>
                <a:r>
                  <a:rPr lang="en-US" altLang="ko-KR" sz="1600" dirty="0" smtClean="0"/>
                  <a:t>: </a:t>
                </a:r>
                <a:r>
                  <a:rPr lang="ko-KR" altLang="en-US" sz="1600" dirty="0" smtClean="0"/>
                  <a:t>퍼센트</a:t>
                </a:r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‘</a:t>
                </a:r>
                <a:r>
                  <a:rPr lang="en-US" altLang="ko-KR" sz="1600" dirty="0" err="1" smtClean="0"/>
                  <a:t>sqrt</a:t>
                </a:r>
                <a:r>
                  <a:rPr lang="en-US" altLang="ko-KR" sz="1600" dirty="0" smtClean="0"/>
                  <a:t>’: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ko-KR" altLang="en-US" sz="1600" b="0" i="1" smtClean="0">
                            <a:latin typeface="Cambria Math"/>
                          </a:rPr>
                          <m:t>전체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</a:rPr>
                          <m:t>피처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</a:rPr>
                          <m:t>개수</m:t>
                        </m:r>
                      </m:e>
                    </m:rad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‘auto’: ‘</a:t>
                </a:r>
                <a:r>
                  <a:rPr lang="en-US" altLang="ko-KR" sz="1600" dirty="0" err="1" smtClean="0"/>
                  <a:t>sqrt</a:t>
                </a:r>
                <a:r>
                  <a:rPr lang="en-US" altLang="ko-KR" sz="1600" dirty="0" smtClean="0"/>
                  <a:t>’</a:t>
                </a:r>
                <a:r>
                  <a:rPr lang="ko-KR" altLang="en-US" sz="1600" dirty="0" smtClean="0"/>
                  <a:t>와 같음</a:t>
                </a:r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‘log’: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(</m:t>
                        </m:r>
                        <m:r>
                          <a:rPr lang="ko-KR" altLang="en-US" sz="1600" b="0" i="1" smtClean="0">
                            <a:latin typeface="Cambria Math"/>
                          </a:rPr>
                          <m:t>전체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</a:rPr>
                          <m:t>피처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 </m:t>
                        </m:r>
                        <m:r>
                          <a:rPr lang="ko-KR" altLang="en-US" sz="1600" b="0" i="1" smtClean="0">
                            <a:latin typeface="Cambria Math"/>
                          </a:rPr>
                          <m:t>개수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‘None’: </a:t>
                </a:r>
                <a:r>
                  <a:rPr lang="ko-KR" altLang="en-US" sz="1600" dirty="0" smtClean="0"/>
                  <a:t>전체 피처</a:t>
                </a:r>
                <a:endParaRPr lang="en-US" altLang="ko-KR" sz="1600" dirty="0" smtClean="0"/>
              </a:p>
              <a:p>
                <a:r>
                  <a:rPr lang="en-US" altLang="ko-KR" sz="2000" dirty="0" err="1" smtClean="0"/>
                  <a:t>max_depth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00" dirty="0" err="1" smtClean="0"/>
                  <a:t>트리의</a:t>
                </a:r>
                <a:r>
                  <a:rPr lang="ko-KR" altLang="en-US" sz="1600" dirty="0" smtClean="0"/>
                  <a:t> 최대 깊이</a:t>
                </a:r>
                <a:endParaRPr lang="en-US" altLang="ko-KR" sz="1600" dirty="0" smtClean="0"/>
              </a:p>
              <a:p>
                <a:pPr lvl="1"/>
                <a:r>
                  <a:rPr lang="ko-KR" altLang="en-US" sz="1600" dirty="0" smtClean="0"/>
                  <a:t>기본 값 </a:t>
                </a:r>
                <a:r>
                  <a:rPr lang="en-US" altLang="ko-KR" sz="1600" dirty="0" smtClean="0"/>
                  <a:t>None: </a:t>
                </a:r>
                <a:r>
                  <a:rPr lang="ko-KR" altLang="en-US" sz="1600" dirty="0" smtClean="0"/>
                  <a:t>클래스 결정될 때까지 또는 </a:t>
                </a:r>
                <a:r>
                  <a:rPr lang="ko-KR" altLang="en-US" sz="1600" dirty="0" err="1" smtClean="0"/>
                  <a:t>노드의</a:t>
                </a:r>
                <a:r>
                  <a:rPr lang="ko-KR" altLang="en-US" sz="1600" dirty="0" smtClean="0"/>
                  <a:t> 데이터 개수가 </a:t>
                </a:r>
                <a:r>
                  <a:rPr lang="en-US" altLang="ko-KR" sz="1600" dirty="0" err="1" smtClean="0"/>
                  <a:t>min_samples_split</a:t>
                </a:r>
                <a:r>
                  <a:rPr lang="ko-KR" altLang="en-US" sz="1600" dirty="0" smtClean="0"/>
                  <a:t>보다 작을 때까지 깊이 증가</a:t>
                </a:r>
                <a:endParaRPr lang="en-US" altLang="ko-KR" sz="1600" dirty="0" smtClean="0"/>
              </a:p>
              <a:p>
                <a:r>
                  <a:rPr lang="en-US" altLang="ko-KR" sz="2000" dirty="0" err="1" smtClean="0"/>
                  <a:t>max_leaf_nodes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00" dirty="0" smtClean="0"/>
                  <a:t>말단 </a:t>
                </a:r>
                <a:r>
                  <a:rPr lang="ko-KR" altLang="en-US" sz="1600" dirty="0" err="1" smtClean="0"/>
                  <a:t>노드의</a:t>
                </a:r>
                <a:r>
                  <a:rPr lang="ko-KR" altLang="en-US" sz="1600" dirty="0" smtClean="0"/>
                  <a:t> 최대 개수</a:t>
                </a:r>
                <a:endParaRPr lang="en-US" altLang="ko-KR" sz="1600" dirty="0" smtClean="0"/>
              </a:p>
              <a:p>
                <a:pPr lvl="1"/>
                <a:endParaRPr lang="ko-KR" altLang="en-US" sz="1600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924" t="-1303" b="-3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68333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12211</TotalTime>
  <Words>1420</Words>
  <Application>Microsoft Office PowerPoint</Application>
  <PresentationFormat>화면 슬라이드 쇼(4:3)</PresentationFormat>
  <Paragraphs>511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기본 디자인</vt:lpstr>
      <vt:lpstr>PowerPoint 프레젠테이션</vt:lpstr>
      <vt:lpstr>결정 트리 (Decision Tree)</vt:lpstr>
      <vt:lpstr>결정 트리의 구조</vt:lpstr>
      <vt:lpstr>균일한 데이터 세트</vt:lpstr>
      <vt:lpstr>결정 노드의 규칙 조건</vt:lpstr>
      <vt:lpstr>정보 이득과 지니 계수</vt:lpstr>
      <vt:lpstr>지니 계수</vt:lpstr>
      <vt:lpstr>결정 트리의 특징</vt:lpstr>
      <vt:lpstr>DecisionTreeClassifier 파라미터</vt:lpstr>
      <vt:lpstr>Graphviz 패키지 설치</vt:lpstr>
      <vt:lpstr>Graphviz 패키지 설치</vt:lpstr>
      <vt:lpstr>Graphviz 패키지 설치</vt:lpstr>
      <vt:lpstr>Graphviz 패키지 설치</vt:lpstr>
      <vt:lpstr>결정 트리</vt:lpstr>
      <vt:lpstr>결정 트리</vt:lpstr>
      <vt:lpstr>결정 트리</vt:lpstr>
      <vt:lpstr>결정 트리</vt:lpstr>
      <vt:lpstr>결정 트리</vt:lpstr>
      <vt:lpstr>결정 트리</vt:lpstr>
      <vt:lpstr>결정 트리</vt:lpstr>
      <vt:lpstr>피처의 중요도</vt:lpstr>
      <vt:lpstr>결정 트리 과적합 (Overfitting)</vt:lpstr>
      <vt:lpstr>결정 트리 과적합 (Overfitting)</vt:lpstr>
      <vt:lpstr>결정 트리 과적합 (Overfitting)</vt:lpstr>
      <vt:lpstr>결정 트리 과적합 (Overfitting)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사용자 행동 인식</vt:lpstr>
      <vt:lpstr>앙상블 학습 (Ensemble Learning)</vt:lpstr>
      <vt:lpstr>보팅</vt:lpstr>
      <vt:lpstr>보팅</vt:lpstr>
      <vt:lpstr>보팅 분류기 (Voting Classifier)</vt:lpstr>
      <vt:lpstr>보팅 분류기 (Voting Classifier)</vt:lpstr>
      <vt:lpstr>보팅 분류기 (Voting Classifier)</vt:lpstr>
      <vt:lpstr>랜덤 포레스트 (Random Forest)</vt:lpstr>
      <vt:lpstr>랜덤 포레스트</vt:lpstr>
      <vt:lpstr>랜덤 포레스트</vt:lpstr>
      <vt:lpstr>랜덤 포레스트</vt:lpstr>
      <vt:lpstr>랜덤 포레스트</vt:lpstr>
      <vt:lpstr>랜덤 포레스트</vt:lpstr>
      <vt:lpstr>랜덤 포레스트</vt:lpstr>
      <vt:lpstr>GBM (Gradient Boosting Machine)</vt:lpstr>
      <vt:lpstr>GBM (Gradient Boosting Machine)</vt:lpstr>
      <vt:lpstr>GBM (Gradient Boosting Machine)</vt:lpstr>
      <vt:lpstr>GBM (Gradient Boosting Machine)</vt:lpstr>
      <vt:lpstr>GBM (Gradient Boosting Machine)</vt:lpstr>
      <vt:lpstr>XGBoost (eXtra Gradient Boost)</vt:lpstr>
      <vt:lpstr>XGBoost 설치</vt:lpstr>
      <vt:lpstr>파이썬 래퍼 XGBoost</vt:lpstr>
      <vt:lpstr>파이썬 래퍼 XGBoost</vt:lpstr>
      <vt:lpstr>파이썬 래퍼 XGBoost</vt:lpstr>
      <vt:lpstr>파이썬 래퍼 XGBoost</vt:lpstr>
      <vt:lpstr>파이썬 래퍼 XGBoost : 유방암 예측</vt:lpstr>
      <vt:lpstr>파이썬 래퍼 XGBoost : 유방암 예측</vt:lpstr>
      <vt:lpstr>파이썬 래퍼 XGBoost : 유방암 예측</vt:lpstr>
      <vt:lpstr>파이썬 래퍼 XGBoost : 유방암 예측</vt:lpstr>
      <vt:lpstr>사이킷런 래퍼 XGBoost</vt:lpstr>
      <vt:lpstr>사이킷런 래퍼 XGBoost : 유방암 예측</vt:lpstr>
      <vt:lpstr>사이킷런 래퍼 XGBoost : 유방암 예측</vt:lpstr>
      <vt:lpstr>사이킷런 래퍼 XGBoost : 유방암 예측</vt:lpstr>
      <vt:lpstr>사이킷런 래퍼 XGBoost : 유방암 예측</vt:lpstr>
      <vt:lpstr>과제 #1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816</cp:revision>
  <dcterms:created xsi:type="dcterms:W3CDTF">2009-01-31T03:27:27Z</dcterms:created>
  <dcterms:modified xsi:type="dcterms:W3CDTF">2020-09-27T16:57:38Z</dcterms:modified>
</cp:coreProperties>
</file>